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Century Schoolbook"/>
      <p:regular r:id="rId33"/>
      <p:bold r:id="rId34"/>
      <p:italic r:id="rId35"/>
      <p:boldItalic r:id="rId36"/>
    </p:embeddedFont>
    <p:embeddedFont>
      <p:font typeface="Gill Sans"/>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j5p/uocnvf87novBRtg3b5yRlX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Schoolbook-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enturySchoolbook-italic.fntdata"/><Relationship Id="rId12" Type="http://schemas.openxmlformats.org/officeDocument/2006/relationships/slide" Target="slides/slide8.xml"/><Relationship Id="rId34" Type="http://schemas.openxmlformats.org/officeDocument/2006/relationships/font" Target="fonts/CenturySchoolbook-bold.fntdata"/><Relationship Id="rId15" Type="http://schemas.openxmlformats.org/officeDocument/2006/relationships/slide" Target="slides/slide11.xml"/><Relationship Id="rId37" Type="http://schemas.openxmlformats.org/officeDocument/2006/relationships/font" Target="fonts/GillSans-regular.fntdata"/><Relationship Id="rId14" Type="http://schemas.openxmlformats.org/officeDocument/2006/relationships/slide" Target="slides/slide10.xml"/><Relationship Id="rId36" Type="http://schemas.openxmlformats.org/officeDocument/2006/relationships/font" Target="fonts/CenturySchoolbook-boldItalic.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Gill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entury Schoolbook"/>
                <a:ea typeface="Century Schoolbook"/>
                <a:cs typeface="Century Schoolbook"/>
                <a:sym typeface="Century Schoolbook"/>
              </a:rPr>
              <a:t>‹#›</a:t>
            </a:fld>
            <a:endParaRPr b="0" i="0" sz="1200" u="none" cap="none" strike="noStrike">
              <a:solidFill>
                <a:schemeClr val="dk1"/>
              </a:solidFill>
              <a:latin typeface="Century Schoolbook"/>
              <a:ea typeface="Century Schoolbook"/>
              <a:cs typeface="Century Schoolbook"/>
              <a:sym typeface="Century Schoolbook"/>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188" name="Google Shape;18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197" name="Google Shape;19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19" name="Google Shape;21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31" name="Google Shape;23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lang="en-US">
                <a:solidFill>
                  <a:schemeClr val="lt1"/>
                </a:solidFill>
              </a:rPr>
              <a:t>Computer and mathematical occupations (15%) &amp; $100k median annual wage</a:t>
            </a:r>
            <a:endParaRPr/>
          </a:p>
          <a:p>
            <a:pPr indent="0" lvl="0" marL="0" rtl="0" algn="l">
              <a:lnSpc>
                <a:spcPct val="100000"/>
              </a:lnSpc>
              <a:spcBef>
                <a:spcPts val="0"/>
              </a:spcBef>
              <a:spcAft>
                <a:spcPts val="0"/>
              </a:spcAft>
              <a:buSzPts val="1400"/>
              <a:buNone/>
            </a:pPr>
            <a:r>
              <a:rPr b="0" lang="en-US">
                <a:solidFill>
                  <a:schemeClr val="lt1"/>
                </a:solidFill>
              </a:rPr>
              <a:t>Healthcare occupations (15%) &amp; $30k median annual wage</a:t>
            </a:r>
            <a:endParaRPr/>
          </a:p>
          <a:p>
            <a:pPr indent="0" lvl="0" marL="0" rtl="0" algn="l">
              <a:lnSpc>
                <a:spcPct val="100000"/>
              </a:lnSpc>
              <a:spcBef>
                <a:spcPts val="0"/>
              </a:spcBef>
              <a:spcAft>
                <a:spcPts val="0"/>
              </a:spcAft>
              <a:buSzPts val="1400"/>
              <a:buNone/>
            </a:pPr>
            <a:r>
              <a:t/>
            </a:r>
            <a:endParaRPr/>
          </a:p>
        </p:txBody>
      </p:sp>
      <p:sp>
        <p:nvSpPr>
          <p:cNvPr id="243" name="Google Shape;24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2"/>
                </a:solidFill>
              </a:rPr>
              <a:t>Ab</a:t>
            </a:r>
            <a:endParaRPr/>
          </a:p>
        </p:txBody>
      </p:sp>
      <p:sp>
        <p:nvSpPr>
          <p:cNvPr id="255" name="Google Shape;25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dk2"/>
                </a:solidFill>
              </a:rPr>
              <a:t>Ab</a:t>
            </a:r>
            <a:endParaRPr>
              <a:solidFill>
                <a:schemeClr val="dk2"/>
              </a:solidFill>
            </a:endParaRPr>
          </a:p>
          <a:p>
            <a:pPr indent="0" lvl="0" marL="0" rtl="0" algn="l">
              <a:lnSpc>
                <a:spcPct val="100000"/>
              </a:lnSpc>
              <a:spcBef>
                <a:spcPts val="0"/>
              </a:spcBef>
              <a:spcAft>
                <a:spcPts val="0"/>
              </a:spcAft>
              <a:buSzPts val="1400"/>
              <a:buNone/>
            </a:pPr>
            <a:r>
              <a:t/>
            </a:r>
            <a:endParaRPr/>
          </a:p>
        </p:txBody>
      </p:sp>
      <p:sp>
        <p:nvSpPr>
          <p:cNvPr id="267" name="Google Shape;26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a:t>
            </a:r>
            <a:endParaRPr/>
          </a:p>
        </p:txBody>
      </p:sp>
      <p:sp>
        <p:nvSpPr>
          <p:cNvPr id="279" name="Google Shape;27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a:t>
            </a:r>
            <a:endParaRPr/>
          </a:p>
        </p:txBody>
      </p:sp>
      <p:sp>
        <p:nvSpPr>
          <p:cNvPr id="294" name="Google Shape;2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Ab</a:t>
            </a:r>
            <a:endParaRPr/>
          </a:p>
        </p:txBody>
      </p:sp>
      <p:sp>
        <p:nvSpPr>
          <p:cNvPr id="301" name="Google Shape;30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Breakdown of our approach</a:t>
            </a:r>
            <a:endParaRPr/>
          </a:p>
        </p:txBody>
      </p:sp>
      <p:sp>
        <p:nvSpPr>
          <p:cNvPr id="166" name="Google Shape;16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23" name="Google Shape;23;p24"/>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25"/>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0" name="Google Shape;30;p25"/>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1" name="Google Shape;31;p2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8" name="Google Shape;38;p2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30"/>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29"/>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9"/>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5" name="Google Shape;55;p2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6" name="Google Shape;56;p29"/>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7" name="Google Shape;57;p29"/>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8" name="Google Shape;58;p2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p:nvPr>
            <p:ph idx="2" type="pic"/>
          </p:nvPr>
        </p:nvSpPr>
        <p:spPr>
          <a:xfrm>
            <a:off x="447817" y="599725"/>
            <a:ext cx="11290859" cy="3557252"/>
          </a:xfrm>
          <a:prstGeom prst="rect">
            <a:avLst/>
          </a:prstGeom>
          <a:noFill/>
          <a:ln>
            <a:noFill/>
          </a:ln>
        </p:spPr>
      </p:sp>
      <p:sp>
        <p:nvSpPr>
          <p:cNvPr id="64" name="Google Shape;64;p32"/>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65" name="Google Shape;65;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3"/>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2" name="Google Shape;72;p3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34"/>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4"/>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4"/>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9" name="Google Shape;79;p34"/>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4"/>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4"/>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23"/>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2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3" name="Google Shape;13;p2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4" name="Google Shape;14;p2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3"/>
          <p:cNvSpPr/>
          <p:nvPr/>
        </p:nvSpPr>
        <p:spPr>
          <a:xfrm>
            <a:off x="0" y="6492239"/>
            <a:ext cx="12188825" cy="36576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www.bls.gov/opub/ted/2023/10-major-occupational-groups-with-higher-than-average-wages-are-projected-to-grow-faster-than-average.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bls.gov/developers/api_python.htm" TargetMode="External"/><Relationship Id="rId4" Type="http://schemas.openxmlformats.org/officeDocument/2006/relationships/image" Target="../media/image21.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hyperlink" Target="https://www.flickr.com/photos/profzucker/49898540136" TargetMode="External"/><Relationship Id="rId5"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bls.gov/opub/ted/2023/10-major-occupational-groups-with-higher-than-average-wages-are-projected-to-grow-faster-than-average.htm" TargetMode="External"/><Relationship Id="rId4" Type="http://schemas.openxmlformats.org/officeDocument/2006/relationships/hyperlink" Target="https://www.bls.gov/developers/api_python.htm" TargetMode="External"/><Relationship Id="rId5" Type="http://schemas.openxmlformats.org/officeDocument/2006/relationships/hyperlink" Target="https://www.whitehouse.gov/wp-content/uploads/2022/12/TTC-EC-CEA-AI-Report-12052022-1.pdf" TargetMode="External"/><Relationship Id="rId6" Type="http://schemas.openxmlformats.org/officeDocument/2006/relationships/hyperlink" Target="https://www.linkedin.jobs.com/" TargetMode="External"/><Relationship Id="rId7" Type="http://schemas.openxmlformats.org/officeDocument/2006/relationships/hyperlink" Target="https://cybercemetery.unt.edu/nscai/20211005220409/https:/reports.nscai.gov/final-report/table-of-contents/" TargetMode="External"/><Relationship Id="rId8" Type="http://schemas.openxmlformats.org/officeDocument/2006/relationships/hyperlink" Target="https://www.cnbc.com/2023/11/02/the-most-in-demand-ai-job-of-2023-can-pay-over-200000-and-offers-remote-opportuniti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bls.gov/developers/api_python.htm" TargetMode="External"/><Relationship Id="rId4" Type="http://schemas.openxmlformats.org/officeDocument/2006/relationships/image" Target="../media/image10.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bls.gov/developers/api_python.htm" TargetMode="External"/><Relationship Id="rId4" Type="http://schemas.openxmlformats.org/officeDocument/2006/relationships/image" Target="../media/image10.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bls.gov/developers/api_python.htm" TargetMode="External"/><Relationship Id="rId4" Type="http://schemas.openxmlformats.org/officeDocument/2006/relationships/image" Target="../media/image15.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bls.gov/developers/api_python.htm" TargetMode="External"/><Relationship Id="rId4" Type="http://schemas.openxmlformats.org/officeDocument/2006/relationships/image" Target="../media/image20.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bls.gov/help/hlpforma.htm" TargetMode="External"/><Relationship Id="rId4" Type="http://schemas.openxmlformats.org/officeDocument/2006/relationships/image" Target="../media/image2.png"/><Relationship Id="rId5" Type="http://schemas.openxmlformats.org/officeDocument/2006/relationships/hyperlink" Target="https://www.bls.gov/developers/api_python.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id="88" name="Google Shape;88;p1"/>
          <p:cNvPicPr preferRelativeResize="0"/>
          <p:nvPr/>
        </p:nvPicPr>
        <p:blipFill rotWithShape="1">
          <a:blip r:embed="rId3">
            <a:alphaModFix/>
          </a:blip>
          <a:srcRect b="12494" l="0" r="0" t="12502"/>
          <a:stretch/>
        </p:blipFill>
        <p:spPr>
          <a:xfrm>
            <a:off x="20" y="294300"/>
            <a:ext cx="12191980" cy="6857991"/>
          </a:xfrm>
          <a:prstGeom prst="rect">
            <a:avLst/>
          </a:prstGeom>
          <a:noFill/>
          <a:ln>
            <a:noFill/>
          </a:ln>
        </p:spPr>
      </p:pic>
      <p:grpSp>
        <p:nvGrpSpPr>
          <p:cNvPr id="89" name="Google Shape;89;p1"/>
          <p:cNvGrpSpPr/>
          <p:nvPr/>
        </p:nvGrpSpPr>
        <p:grpSpPr>
          <a:xfrm>
            <a:off x="438068" y="457200"/>
            <a:ext cx="3703320" cy="5935132"/>
            <a:chOff x="438068" y="457200"/>
            <a:chExt cx="3703320" cy="5935132"/>
          </a:xfrm>
        </p:grpSpPr>
        <p:sp>
          <p:nvSpPr>
            <p:cNvPr id="90" name="Google Shape;90;p1"/>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1" name="Google Shape;91;p1"/>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92" name="Google Shape;92;p1"/>
          <p:cNvSpPr txBox="1"/>
          <p:nvPr>
            <p:ph type="ctr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None/>
            </a:pPr>
            <a:r>
              <a:rPr lang="en-US">
                <a:solidFill>
                  <a:schemeClr val="lt1"/>
                </a:solidFill>
              </a:rPr>
              <a:t>Exploration of Employment in the U.S</a:t>
            </a:r>
            <a:endParaRPr/>
          </a:p>
        </p:txBody>
      </p:sp>
      <p:sp>
        <p:nvSpPr>
          <p:cNvPr id="93" name="Google Shape;93;p1"/>
          <p:cNvSpPr txBox="1"/>
          <p:nvPr>
            <p:ph idx="1" type="subTitle"/>
          </p:nvPr>
        </p:nvSpPr>
        <p:spPr>
          <a:xfrm>
            <a:off x="584200" y="5145513"/>
            <a:ext cx="3412067" cy="73882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00000"/>
              </a:lnSpc>
              <a:spcBef>
                <a:spcPts val="0"/>
              </a:spcBef>
              <a:spcAft>
                <a:spcPts val="0"/>
              </a:spcAft>
              <a:buSzPct val="92000"/>
              <a:buNone/>
            </a:pPr>
            <a:r>
              <a:rPr lang="en-US">
                <a:solidFill>
                  <a:srgbClr val="628AD8"/>
                </a:solidFill>
              </a:rPr>
              <a:t>GROUP 8: ABDULLAH “AB” IBRAHIM, AL WAGNER, EDILBERTO “DEL” VINAS, JAY HOWARTH, CRYSTAL WHITE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2"/>
                                        </p:tgtEl>
                                        <p:attrNameLst>
                                          <p:attrName>style.visibility</p:attrName>
                                        </p:attrNameLst>
                                      </p:cBhvr>
                                      <p:to>
                                        <p:strVal val="visible"/>
                                      </p:to>
                                    </p:set>
                                    <p:animEffect filter="fade" transition="in">
                                      <p:cBhvr>
                                        <p:cTn dur="700"/>
                                        <p:tgtEl>
                                          <p:spTgt spid="92"/>
                                        </p:tgtEl>
                                      </p:cBhvr>
                                    </p:animEffect>
                                  </p:childTnLst>
                                </p:cTn>
                              </p:par>
                              <p:par>
                                <p:cTn fill="hold" nodeType="withEffect" presetClass="entr" presetID="10" presetSubtype="0">
                                  <p:stCondLst>
                                    <p:cond delay="150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700"/>
                                        <p:tgtEl>
                                          <p:spTgt spid="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548"/>
        </a:solidFill>
      </p:bgPr>
    </p:bg>
    <p:spTree>
      <p:nvGrpSpPr>
        <p:cNvPr id="183" name="Shape 183"/>
        <p:cNvGrpSpPr/>
        <p:nvPr/>
      </p:nvGrpSpPr>
      <p:grpSpPr>
        <a:xfrm>
          <a:off x="0" y="0"/>
          <a:ext cx="0" cy="0"/>
          <a:chOff x="0" y="0"/>
          <a:chExt cx="0" cy="0"/>
        </a:xfrm>
      </p:grpSpPr>
      <p:sp>
        <p:nvSpPr>
          <p:cNvPr id="184" name="Google Shape;184;p38"/>
          <p:cNvSpPr txBox="1"/>
          <p:nvPr>
            <p:ph idx="4294967295" type="body"/>
          </p:nvPr>
        </p:nvSpPr>
        <p:spPr>
          <a:xfrm>
            <a:off x="1476530" y="1198180"/>
            <a:ext cx="8581870" cy="4761186"/>
          </a:xfrm>
          <a:prstGeom prst="rect">
            <a:avLst/>
          </a:prstGeom>
          <a:noFill/>
          <a:ln>
            <a:noFill/>
          </a:ln>
        </p:spPr>
        <p:txBody>
          <a:bodyPr anchorCtr="0" anchor="ctr" bIns="45700" lIns="91425" spcFirstLastPara="1" rIns="91425" wrap="square" tIns="45700">
            <a:noAutofit/>
          </a:bodyPr>
          <a:lstStyle/>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“The human talent deficit is the government’s most conspicuous AI deficit and the single greatest inhibitor to buying, building, and fielding AI-enabled technologies for national security purposes.</a:t>
            </a:r>
            <a:endParaRPr/>
          </a:p>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 </a:t>
            </a:r>
            <a:endParaRPr/>
          </a:p>
          <a:p>
            <a:pPr indent="0" lvl="0" marL="123444" rtl="0" algn="l">
              <a:lnSpc>
                <a:spcPct val="100000"/>
              </a:lnSpc>
              <a:spcBef>
                <a:spcPts val="360"/>
              </a:spcBef>
              <a:spcAft>
                <a:spcPts val="0"/>
              </a:spcAft>
              <a:buSzPts val="1656"/>
              <a:buNone/>
            </a:pPr>
            <a:r>
              <a:rPr lang="en-US" sz="2400">
                <a:solidFill>
                  <a:schemeClr val="lt1"/>
                </a:solidFill>
                <a:latin typeface="Calibri"/>
                <a:ea typeface="Calibri"/>
                <a:cs typeface="Calibri"/>
                <a:sym typeface="Calibri"/>
              </a:rPr>
              <a:t>This is not a time to add a few new positions in national security departments and agencies for Silicon Valley technologists and call it a day. </a:t>
            </a:r>
            <a:endParaRPr/>
          </a:p>
          <a:p>
            <a:pPr indent="0" lvl="0" marL="123444" rtl="0" algn="l">
              <a:lnSpc>
                <a:spcPct val="100000"/>
              </a:lnSpc>
              <a:spcBef>
                <a:spcPts val="360"/>
              </a:spcBef>
              <a:spcAft>
                <a:spcPts val="0"/>
              </a:spcAft>
              <a:buSzPts val="1656"/>
              <a:buNone/>
            </a:pPr>
            <a:r>
              <a:t/>
            </a:r>
            <a:endParaRPr sz="2400">
              <a:solidFill>
                <a:schemeClr val="lt1"/>
              </a:solidFill>
              <a:latin typeface="Calibri"/>
              <a:ea typeface="Calibri"/>
              <a:cs typeface="Calibri"/>
              <a:sym typeface="Calibri"/>
            </a:endParaRPr>
          </a:p>
          <a:p>
            <a:pPr indent="0" lvl="0" marL="123444" rtl="0" algn="l">
              <a:lnSpc>
                <a:spcPct val="100000"/>
              </a:lnSpc>
              <a:spcBef>
                <a:spcPts val="360"/>
              </a:spcBef>
              <a:spcAft>
                <a:spcPts val="0"/>
              </a:spcAft>
              <a:buSzPts val="1656"/>
              <a:buNone/>
            </a:pPr>
            <a:r>
              <a:rPr b="1" lang="en-US" sz="2400">
                <a:solidFill>
                  <a:schemeClr val="lt1"/>
                </a:solidFill>
                <a:latin typeface="Calibri"/>
                <a:ea typeface="Calibri"/>
                <a:cs typeface="Calibri"/>
                <a:sym typeface="Calibri"/>
              </a:rPr>
              <a:t>We need to build entirely new talent pipelines from scratch. </a:t>
            </a:r>
            <a:r>
              <a:rPr lang="en-US" sz="2400">
                <a:solidFill>
                  <a:schemeClr val="lt1"/>
                </a:solidFill>
                <a:latin typeface="Calibri"/>
                <a:ea typeface="Calibri"/>
                <a:cs typeface="Calibri"/>
                <a:sym typeface="Calibri"/>
              </a:rPr>
              <a:t>We should establish a new Digital Service Academy and a civilian National Reserve to grow tech talent with the same seriousness of purpose that we grow military officers (The National Security Commission on Artificial Intelligence, 2021).”</a:t>
            </a:r>
            <a:endParaRPr sz="24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KEY FINDINGS FROM BLS DATA</a:t>
            </a:r>
            <a:endParaRPr/>
          </a:p>
        </p:txBody>
      </p:sp>
      <p:sp>
        <p:nvSpPr>
          <p:cNvPr id="191" name="Google Shape;191;p8"/>
          <p:cNvSpPr txBox="1"/>
          <p:nvPr>
            <p:ph idx="1" type="body"/>
          </p:nvPr>
        </p:nvSpPr>
        <p:spPr>
          <a:xfrm>
            <a:off x="734705" y="2079008"/>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At 15.2% expected growth, computer and mathematical jobs are the 2</a:t>
            </a:r>
            <a:r>
              <a:rPr baseline="30000" lang="en-US"/>
              <a:t>nd</a:t>
            </a:r>
            <a:r>
              <a:rPr lang="en-US"/>
              <a:t> fastest growing industry, second only to healthcare support</a:t>
            </a:r>
            <a:endParaRPr/>
          </a:p>
          <a:p>
            <a:pPr indent="-306000" lvl="0" marL="306000" rtl="0" algn="l">
              <a:lnSpc>
                <a:spcPct val="100000"/>
              </a:lnSpc>
              <a:spcBef>
                <a:spcPts val="0"/>
              </a:spcBef>
              <a:spcAft>
                <a:spcPts val="0"/>
              </a:spcAft>
              <a:buSzPts val="1656"/>
              <a:buChar char="◼"/>
            </a:pPr>
            <a:r>
              <a:rPr lang="en-US"/>
              <a:t>But, at a median annual wage of $100,400, computer and mathematical occupations are 2-3x the other fastest-growing industries (healthcare support, healthcare practitioners, and social services)</a:t>
            </a:r>
            <a:endParaRPr/>
          </a:p>
        </p:txBody>
      </p:sp>
      <p:pic>
        <p:nvPicPr>
          <p:cNvPr id="192" name="Google Shape;192;p8"/>
          <p:cNvPicPr preferRelativeResize="0"/>
          <p:nvPr>
            <p:ph idx="2" type="body"/>
          </p:nvPr>
        </p:nvPicPr>
        <p:blipFill rotWithShape="1">
          <a:blip r:embed="rId3">
            <a:alphaModFix/>
          </a:blip>
          <a:srcRect b="0" l="0" r="0" t="0"/>
          <a:stretch/>
        </p:blipFill>
        <p:spPr>
          <a:xfrm>
            <a:off x="6248400" y="2079008"/>
            <a:ext cx="5025584" cy="3633787"/>
          </a:xfrm>
          <a:prstGeom prst="rect">
            <a:avLst/>
          </a:prstGeom>
          <a:noFill/>
          <a:ln>
            <a:noFill/>
          </a:ln>
        </p:spPr>
      </p:pic>
      <p:sp>
        <p:nvSpPr>
          <p:cNvPr id="193" name="Google Shape;193;p8"/>
          <p:cNvSpPr txBox="1"/>
          <p:nvPr/>
        </p:nvSpPr>
        <p:spPr>
          <a:xfrm>
            <a:off x="6897932" y="5712055"/>
            <a:ext cx="40214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7F7F7F"/>
                </a:solidFill>
                <a:latin typeface="Calibri"/>
                <a:ea typeface="Calibri"/>
                <a:cs typeface="Calibri"/>
                <a:sym typeface="Calibri"/>
                <a:hlinkClick r:id="rId4">
                  <a:extLst>
                    <a:ext uri="{A12FA001-AC4F-418D-AE19-62706E023703}">
                      <ahyp:hlinkClr val="tx"/>
                    </a:ext>
                  </a:extLst>
                </a:hlinkClick>
              </a:rPr>
              <a:t>Source: Bureau of Labor Statistics</a:t>
            </a:r>
            <a:r>
              <a:rPr b="0" i="0" lang="en-US" sz="1800" u="none" cap="none" strike="noStrike">
                <a:solidFill>
                  <a:srgbClr val="7F7F7F"/>
                </a:solidFill>
                <a:latin typeface="Calibri"/>
                <a:ea typeface="Calibri"/>
                <a:cs typeface="Calibri"/>
                <a:sym typeface="Calibri"/>
              </a:rPr>
              <a:t> (2023)</a:t>
            </a:r>
            <a:endParaRPr b="0" i="0" sz="1400" u="none" cap="none" strike="noStrike">
              <a:solidFill>
                <a:srgbClr val="7F7F7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Government Employment Forecast</a:t>
            </a:r>
            <a:endParaRPr/>
          </a:p>
        </p:txBody>
      </p:sp>
      <p:sp>
        <p:nvSpPr>
          <p:cNvPr id="200" name="Google Shape;200;p39"/>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Full-time employment in the government industry was trending slightly upwards until 2020 when COVID hit</a:t>
            </a:r>
            <a:endParaRPr/>
          </a:p>
          <a:p>
            <a:pPr indent="-306000" lvl="0" marL="306000" rtl="0" algn="l">
              <a:lnSpc>
                <a:spcPct val="100000"/>
              </a:lnSpc>
              <a:spcBef>
                <a:spcPts val="0"/>
              </a:spcBef>
              <a:spcAft>
                <a:spcPts val="0"/>
              </a:spcAft>
              <a:buSzPts val="1656"/>
              <a:buChar char="◼"/>
            </a:pPr>
            <a:r>
              <a:rPr lang="en-US"/>
              <a:t>Dropping to its lowest number of full-time employees since before 2015</a:t>
            </a:r>
            <a:endParaRPr/>
          </a:p>
          <a:p>
            <a:pPr indent="-306000" lvl="0" marL="306000" rtl="0" algn="l">
              <a:lnSpc>
                <a:spcPct val="100000"/>
              </a:lnSpc>
              <a:spcBef>
                <a:spcPts val="0"/>
              </a:spcBef>
              <a:spcAft>
                <a:spcPts val="0"/>
              </a:spcAft>
              <a:buSzPts val="1656"/>
              <a:buChar char="◼"/>
            </a:pPr>
            <a:r>
              <a:rPr lang="en-US"/>
              <a:t>Has not yet returned to pre-COVID levels</a:t>
            </a:r>
            <a:endParaRPr/>
          </a:p>
        </p:txBody>
      </p:sp>
      <p:sp>
        <p:nvSpPr>
          <p:cNvPr id="201" name="Google Shape;201;p39"/>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sp>
        <p:nvSpPr>
          <p:cNvPr id="202" name="Google Shape;202;p39"/>
          <p:cNvSpPr txBox="1"/>
          <p:nvPr/>
        </p:nvSpPr>
        <p:spPr>
          <a:xfrm rot="-5400000">
            <a:off x="5159870" y="3685032"/>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03" name="Google Shape;203;p39"/>
          <p:cNvSpPr txBox="1"/>
          <p:nvPr/>
        </p:nvSpPr>
        <p:spPr>
          <a:xfrm>
            <a:off x="8714811" y="5418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pic>
        <p:nvPicPr>
          <p:cNvPr id="204" name="Google Shape;204;p39"/>
          <p:cNvPicPr preferRelativeResize="0"/>
          <p:nvPr/>
        </p:nvPicPr>
        <p:blipFill rotWithShape="1">
          <a:blip r:embed="rId3">
            <a:alphaModFix/>
          </a:blip>
          <a:srcRect b="0" l="0" r="0" t="0"/>
          <a:stretch/>
        </p:blipFill>
        <p:spPr>
          <a:xfrm>
            <a:off x="5999559" y="2063991"/>
            <a:ext cx="5611248" cy="3316592"/>
          </a:xfrm>
          <a:prstGeom prst="rect">
            <a:avLst/>
          </a:prstGeom>
          <a:noFill/>
          <a:ln>
            <a:noFill/>
          </a:ln>
        </p:spPr>
      </p:pic>
      <p:sp>
        <p:nvSpPr>
          <p:cNvPr id="205" name="Google Shape;205;p39"/>
          <p:cNvSpPr txBox="1"/>
          <p:nvPr/>
        </p:nvSpPr>
        <p:spPr>
          <a:xfrm>
            <a:off x="7963711" y="5743867"/>
            <a:ext cx="21227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*Data represented in thousands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GOVERNMENT INDUSTRY</a:t>
            </a:r>
            <a:endParaRPr/>
          </a:p>
        </p:txBody>
      </p:sp>
      <p:sp>
        <p:nvSpPr>
          <p:cNvPr id="211" name="Google Shape;211;p40"/>
          <p:cNvSpPr txBox="1"/>
          <p:nvPr/>
        </p:nvSpPr>
        <p:spPr>
          <a:xfrm>
            <a:off x="7769063" y="885890"/>
            <a:ext cx="3889537"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“AI is going to reorganize the world. America must lead the change.” -NSCAI</a:t>
            </a:r>
            <a:endParaRPr b="0" i="0" sz="1600" u="none" cap="none" strike="noStrike">
              <a:solidFill>
                <a:srgbClr val="000000"/>
              </a:solidFill>
              <a:latin typeface="Arial"/>
              <a:ea typeface="Arial"/>
              <a:cs typeface="Arial"/>
              <a:sym typeface="Arial"/>
            </a:endParaRPr>
          </a:p>
        </p:txBody>
      </p:sp>
      <p:sp>
        <p:nvSpPr>
          <p:cNvPr id="212" name="Google Shape;212;p40"/>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blue lines and black dots&#10;&#10;Description automatically generated" id="213" name="Google Shape;213;p40"/>
          <p:cNvPicPr preferRelativeResize="0"/>
          <p:nvPr/>
        </p:nvPicPr>
        <p:blipFill rotWithShape="1">
          <a:blip r:embed="rId4">
            <a:alphaModFix/>
          </a:blip>
          <a:srcRect b="0" l="0" r="0" t="0"/>
          <a:stretch/>
        </p:blipFill>
        <p:spPr>
          <a:xfrm>
            <a:off x="581193" y="2430579"/>
            <a:ext cx="5639339" cy="3057343"/>
          </a:xfrm>
          <a:prstGeom prst="rect">
            <a:avLst/>
          </a:prstGeom>
          <a:noFill/>
          <a:ln>
            <a:noFill/>
          </a:ln>
        </p:spPr>
      </p:pic>
      <p:pic>
        <p:nvPicPr>
          <p:cNvPr descr="A graph of a graph&#10;&#10;Description automatically generated with medium confidence" id="214" name="Google Shape;214;p40"/>
          <p:cNvPicPr preferRelativeResize="0"/>
          <p:nvPr/>
        </p:nvPicPr>
        <p:blipFill rotWithShape="1">
          <a:blip r:embed="rId5">
            <a:alphaModFix/>
          </a:blip>
          <a:srcRect b="0" l="0" r="0" t="0"/>
          <a:stretch/>
        </p:blipFill>
        <p:spPr>
          <a:xfrm>
            <a:off x="5789717" y="2073300"/>
            <a:ext cx="6299200" cy="3771900"/>
          </a:xfrm>
          <a:prstGeom prst="rect">
            <a:avLst/>
          </a:prstGeom>
          <a:noFill/>
          <a:ln>
            <a:noFill/>
          </a:ln>
        </p:spPr>
      </p:pic>
      <p:sp>
        <p:nvSpPr>
          <p:cNvPr id="215" name="Google Shape;215;p40"/>
          <p:cNvSpPr txBox="1"/>
          <p:nvPr/>
        </p:nvSpPr>
        <p:spPr>
          <a:xfrm>
            <a:off x="7983166" y="5965675"/>
            <a:ext cx="212270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*Data represented in thousands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Health and Education Employment Forecast</a:t>
            </a:r>
            <a:endParaRPr/>
          </a:p>
        </p:txBody>
      </p:sp>
      <p:sp>
        <p:nvSpPr>
          <p:cNvPr id="222" name="Google Shape;222;p41"/>
          <p:cNvSpPr txBox="1"/>
          <p:nvPr>
            <p:ph idx="1" type="body"/>
          </p:nvPr>
        </p:nvSpPr>
        <p:spPr>
          <a:xfrm>
            <a:off x="405172" y="2290168"/>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Overall employment was trending upwards until 2020</a:t>
            </a:r>
            <a:endParaRPr/>
          </a:p>
          <a:p>
            <a:pPr indent="-306000" lvl="0" marL="306000" rtl="0" algn="l">
              <a:lnSpc>
                <a:spcPct val="100000"/>
              </a:lnSpc>
              <a:spcBef>
                <a:spcPts val="0"/>
              </a:spcBef>
              <a:spcAft>
                <a:spcPts val="0"/>
              </a:spcAft>
              <a:buSzPts val="1656"/>
              <a:buChar char="◼"/>
            </a:pPr>
            <a:r>
              <a:rPr lang="en-US"/>
              <a:t>Job loss was not as significant as it was in the government industry, and it recovered much faster, reaching pre-pandemic levels by early 2023</a:t>
            </a:r>
            <a:endParaRPr/>
          </a:p>
        </p:txBody>
      </p:sp>
      <p:sp>
        <p:nvSpPr>
          <p:cNvPr id="223" name="Google Shape;223;p41"/>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24" name="Google Shape;224;p41"/>
          <p:cNvPicPr preferRelativeResize="0"/>
          <p:nvPr/>
        </p:nvPicPr>
        <p:blipFill rotWithShape="1">
          <a:blip r:embed="rId3">
            <a:alphaModFix/>
          </a:blip>
          <a:srcRect b="0" l="0" r="0" t="0"/>
          <a:stretch/>
        </p:blipFill>
        <p:spPr>
          <a:xfrm>
            <a:off x="6096000" y="2428757"/>
            <a:ext cx="5659139" cy="3314818"/>
          </a:xfrm>
          <a:prstGeom prst="rect">
            <a:avLst/>
          </a:prstGeom>
          <a:noFill/>
          <a:ln>
            <a:noFill/>
          </a:ln>
        </p:spPr>
      </p:pic>
      <p:sp>
        <p:nvSpPr>
          <p:cNvPr id="225" name="Google Shape;225;p41"/>
          <p:cNvSpPr txBox="1"/>
          <p:nvPr/>
        </p:nvSpPr>
        <p:spPr>
          <a:xfrm rot="-5400000">
            <a:off x="5295651" y="3789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26" name="Google Shape;226;p41"/>
          <p:cNvSpPr txBox="1"/>
          <p:nvPr/>
        </p:nvSpPr>
        <p:spPr>
          <a:xfrm>
            <a:off x="8925569" y="5769326"/>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27" name="Google Shape;227;p41"/>
          <p:cNvSpPr txBox="1"/>
          <p:nvPr/>
        </p:nvSpPr>
        <p:spPr>
          <a:xfrm>
            <a:off x="7943268" y="862209"/>
            <a:ext cx="3667539"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“AI technologies will be a source of enormous power for the companies and countries that harness them.”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Financial Activities Employment Forecast</a:t>
            </a:r>
            <a:endParaRPr/>
          </a:p>
        </p:txBody>
      </p:sp>
      <p:sp>
        <p:nvSpPr>
          <p:cNvPr id="234" name="Google Shape;234;p42"/>
          <p:cNvSpPr txBox="1"/>
          <p:nvPr>
            <p:ph idx="1" type="body"/>
          </p:nvPr>
        </p:nvSpPr>
        <p:spPr>
          <a:xfrm>
            <a:off x="446759"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We see significantly fewer jobs overall than in Government and Health and Education sectors; </a:t>
            </a:r>
            <a:endParaRPr/>
          </a:p>
          <a:p>
            <a:pPr indent="-306000" lvl="0" marL="306000" rtl="0" algn="l">
              <a:lnSpc>
                <a:spcPct val="100000"/>
              </a:lnSpc>
              <a:spcBef>
                <a:spcPts val="0"/>
              </a:spcBef>
              <a:spcAft>
                <a:spcPts val="0"/>
              </a:spcAft>
              <a:buSzPts val="1656"/>
              <a:buChar char="◼"/>
            </a:pPr>
            <a:r>
              <a:rPr lang="en-US"/>
              <a:t>Employment trends are similar to the other industries in that employment was trending upwards, dipped in 2020 (with a loss of less than 500,000) jobs</a:t>
            </a:r>
            <a:endParaRPr/>
          </a:p>
          <a:p>
            <a:pPr indent="-306000" lvl="0" marL="306000" rtl="0" algn="l">
              <a:lnSpc>
                <a:spcPct val="100000"/>
              </a:lnSpc>
              <a:spcBef>
                <a:spcPts val="0"/>
              </a:spcBef>
              <a:spcAft>
                <a:spcPts val="0"/>
              </a:spcAft>
              <a:buSzPts val="1656"/>
              <a:buChar char="◼"/>
            </a:pPr>
            <a:r>
              <a:rPr lang="en-US"/>
              <a:t>Reaching and exceeding pre-pandemic levels in 2021</a:t>
            </a:r>
            <a:endParaRPr/>
          </a:p>
        </p:txBody>
      </p:sp>
      <p:sp>
        <p:nvSpPr>
          <p:cNvPr id="235" name="Google Shape;235;p42"/>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36" name="Google Shape;236;p42"/>
          <p:cNvPicPr preferRelativeResize="0"/>
          <p:nvPr/>
        </p:nvPicPr>
        <p:blipFill rotWithShape="1">
          <a:blip r:embed="rId3">
            <a:alphaModFix/>
          </a:blip>
          <a:srcRect b="0" l="0" r="0" t="0"/>
          <a:stretch/>
        </p:blipFill>
        <p:spPr>
          <a:xfrm>
            <a:off x="6003583" y="2428757"/>
            <a:ext cx="5741994" cy="3432293"/>
          </a:xfrm>
          <a:prstGeom prst="rect">
            <a:avLst/>
          </a:prstGeom>
          <a:noFill/>
          <a:ln>
            <a:noFill/>
          </a:ln>
        </p:spPr>
      </p:pic>
      <p:sp>
        <p:nvSpPr>
          <p:cNvPr id="237" name="Google Shape;237;p42"/>
          <p:cNvSpPr txBox="1"/>
          <p:nvPr/>
        </p:nvSpPr>
        <p:spPr>
          <a:xfrm rot="-5400000">
            <a:off x="5295651" y="378980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38" name="Google Shape;238;p42"/>
          <p:cNvSpPr txBox="1"/>
          <p:nvPr/>
        </p:nvSpPr>
        <p:spPr>
          <a:xfrm>
            <a:off x="8874580" y="5820565"/>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39" name="Google Shape;239;p42"/>
          <p:cNvSpPr txBox="1"/>
          <p:nvPr/>
        </p:nvSpPr>
        <p:spPr>
          <a:xfrm>
            <a:off x="7769063" y="885890"/>
            <a:ext cx="388953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“Emerging technologies led by AI now underpin our economic prosperity, security, and welfare.”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Retail Trade Employment Forecast</a:t>
            </a:r>
            <a:endParaRPr/>
          </a:p>
        </p:txBody>
      </p:sp>
      <p:sp>
        <p:nvSpPr>
          <p:cNvPr id="246" name="Google Shape;246;p43"/>
          <p:cNvSpPr txBox="1"/>
          <p:nvPr>
            <p:ph idx="1" type="body"/>
          </p:nvPr>
        </p:nvSpPr>
        <p:spPr>
          <a:xfrm>
            <a:off x="241567" y="2216412"/>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Employs fewer full-time workers than either the Government or Healthcare and Education industries </a:t>
            </a:r>
            <a:endParaRPr/>
          </a:p>
          <a:p>
            <a:pPr indent="-306000" lvl="0" marL="306000" rtl="0" algn="l">
              <a:lnSpc>
                <a:spcPct val="100000"/>
              </a:lnSpc>
              <a:spcBef>
                <a:spcPts val="0"/>
              </a:spcBef>
              <a:spcAft>
                <a:spcPts val="0"/>
              </a:spcAft>
              <a:buSzPts val="1656"/>
              <a:buChar char="◼"/>
            </a:pPr>
            <a:r>
              <a:rPr lang="en-US"/>
              <a:t>More people are employed than within the Financial industry</a:t>
            </a:r>
            <a:endParaRPr/>
          </a:p>
          <a:p>
            <a:pPr indent="-306000" lvl="0" marL="306000" rtl="0" algn="l">
              <a:lnSpc>
                <a:spcPct val="100000"/>
              </a:lnSpc>
              <a:spcBef>
                <a:spcPts val="0"/>
              </a:spcBef>
              <a:spcAft>
                <a:spcPts val="0"/>
              </a:spcAft>
              <a:buSzPts val="1656"/>
              <a:buChar char="◼"/>
            </a:pPr>
            <a:r>
              <a:rPr lang="en-US"/>
              <a:t>Retail employment was declining before 2020 and may not yet reach 2019 employment levels until this year</a:t>
            </a:r>
            <a:endParaRPr/>
          </a:p>
        </p:txBody>
      </p:sp>
      <p:sp>
        <p:nvSpPr>
          <p:cNvPr id="247" name="Google Shape;247;p43"/>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48" name="Google Shape;248;p43"/>
          <p:cNvPicPr preferRelativeResize="0"/>
          <p:nvPr/>
        </p:nvPicPr>
        <p:blipFill rotWithShape="1">
          <a:blip r:embed="rId3">
            <a:alphaModFix/>
          </a:blip>
          <a:srcRect b="0" l="0" r="0" t="0"/>
          <a:stretch/>
        </p:blipFill>
        <p:spPr>
          <a:xfrm>
            <a:off x="5991167" y="2428757"/>
            <a:ext cx="5840119" cy="3432293"/>
          </a:xfrm>
          <a:prstGeom prst="rect">
            <a:avLst/>
          </a:prstGeom>
          <a:noFill/>
          <a:ln>
            <a:noFill/>
          </a:ln>
        </p:spPr>
      </p:pic>
      <p:sp>
        <p:nvSpPr>
          <p:cNvPr id="249" name="Google Shape;249;p43"/>
          <p:cNvSpPr txBox="1"/>
          <p:nvPr/>
        </p:nvSpPr>
        <p:spPr>
          <a:xfrm rot="-5400000">
            <a:off x="5243560" y="3960911"/>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50" name="Google Shape;250;p43"/>
          <p:cNvSpPr txBox="1"/>
          <p:nvPr/>
        </p:nvSpPr>
        <p:spPr>
          <a:xfrm>
            <a:off x="8911226" y="5861050"/>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51" name="Google Shape;251;p43"/>
          <p:cNvSpPr txBox="1"/>
          <p:nvPr/>
        </p:nvSpPr>
        <p:spPr>
          <a:xfrm>
            <a:off x="7462345" y="689173"/>
            <a:ext cx="4196255"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“We regard talent as the most essential requirement [for AI] because it drives the creation and management of all the other elements.”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Professional &amp; Business Services Forecast</a:t>
            </a:r>
            <a:endParaRPr/>
          </a:p>
        </p:txBody>
      </p:sp>
      <p:sp>
        <p:nvSpPr>
          <p:cNvPr id="258" name="Google Shape;258;p4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With Professional and Business Services, we see similar overall employment numbers to Government and Health and Education</a:t>
            </a:r>
            <a:endParaRPr/>
          </a:p>
          <a:p>
            <a:pPr indent="-306000" lvl="0" marL="306000" rtl="0" algn="l">
              <a:lnSpc>
                <a:spcPct val="100000"/>
              </a:lnSpc>
              <a:spcBef>
                <a:spcPts val="0"/>
              </a:spcBef>
              <a:spcAft>
                <a:spcPts val="0"/>
              </a:spcAft>
              <a:buSzPts val="1656"/>
              <a:buChar char="◼"/>
            </a:pPr>
            <a:r>
              <a:rPr lang="en-US"/>
              <a:t>We also see a swift post-pandemic recovery period similar to the Financial industry</a:t>
            </a:r>
            <a:endParaRPr/>
          </a:p>
          <a:p>
            <a:pPr indent="-306000" lvl="0" marL="306000" rtl="0" algn="l">
              <a:lnSpc>
                <a:spcPct val="100000"/>
              </a:lnSpc>
              <a:spcBef>
                <a:spcPts val="0"/>
              </a:spcBef>
              <a:spcAft>
                <a:spcPts val="0"/>
              </a:spcAft>
              <a:buSzPts val="1656"/>
              <a:buChar char="◼"/>
            </a:pPr>
            <a:r>
              <a:rPr lang="en-US"/>
              <a:t>Reaching pre-pandemic employment levels mid-2021</a:t>
            </a:r>
            <a:endParaRPr/>
          </a:p>
        </p:txBody>
      </p:sp>
      <p:sp>
        <p:nvSpPr>
          <p:cNvPr id="259" name="Google Shape;259;p44"/>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60" name="Google Shape;260;p44"/>
          <p:cNvPicPr preferRelativeResize="0"/>
          <p:nvPr/>
        </p:nvPicPr>
        <p:blipFill rotWithShape="1">
          <a:blip r:embed="rId3">
            <a:alphaModFix/>
          </a:blip>
          <a:srcRect b="0" l="0" r="0" t="0"/>
          <a:stretch/>
        </p:blipFill>
        <p:spPr>
          <a:xfrm>
            <a:off x="6188419" y="2293640"/>
            <a:ext cx="5575953" cy="3299417"/>
          </a:xfrm>
          <a:prstGeom prst="rect">
            <a:avLst/>
          </a:prstGeom>
          <a:noFill/>
          <a:ln>
            <a:noFill/>
          </a:ln>
        </p:spPr>
      </p:pic>
      <p:sp>
        <p:nvSpPr>
          <p:cNvPr id="261" name="Google Shape;261;p44"/>
          <p:cNvSpPr txBox="1"/>
          <p:nvPr/>
        </p:nvSpPr>
        <p:spPr>
          <a:xfrm>
            <a:off x="8976395" y="5643857"/>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62" name="Google Shape;262;p44"/>
          <p:cNvSpPr txBox="1"/>
          <p:nvPr/>
        </p:nvSpPr>
        <p:spPr>
          <a:xfrm rot="-5400000">
            <a:off x="5410202" y="3789459"/>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63" name="Google Shape;263;p44"/>
          <p:cNvSpPr txBox="1"/>
          <p:nvPr/>
        </p:nvSpPr>
        <p:spPr>
          <a:xfrm>
            <a:off x="7241629" y="651641"/>
            <a:ext cx="4416972"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“In 2020, there were more than 430,000 open computer science jobs in the United States, while only 71,000 new computer scientists graduate from American universities each year.”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Manufacturing Employment Forecast</a:t>
            </a:r>
            <a:endParaRPr/>
          </a:p>
        </p:txBody>
      </p:sp>
      <p:sp>
        <p:nvSpPr>
          <p:cNvPr id="270" name="Google Shape;270;p45"/>
          <p:cNvSpPr txBox="1"/>
          <p:nvPr>
            <p:ph idx="1" type="body"/>
          </p:nvPr>
        </p:nvSpPr>
        <p:spPr>
          <a:xfrm>
            <a:off x="396357" y="2269665"/>
            <a:ext cx="5422390" cy="363304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At a peak of 13,000,000 full-time employees in 2019, manufacturing employs the 2nd lowest number of FTEs from the industries we’ve reviewed</a:t>
            </a:r>
            <a:endParaRPr/>
          </a:p>
          <a:p>
            <a:pPr indent="-306000" lvl="0" marL="306000" rtl="0" algn="l">
              <a:lnSpc>
                <a:spcPct val="100000"/>
              </a:lnSpc>
              <a:spcBef>
                <a:spcPts val="0"/>
              </a:spcBef>
              <a:spcAft>
                <a:spcPts val="0"/>
              </a:spcAft>
              <a:buSzPts val="1656"/>
              <a:buChar char="◼"/>
            </a:pPr>
            <a:r>
              <a:rPr lang="en-US"/>
              <a:t>Unlike Financial Services, Manufacturing didn’t reach pre-pandemic employment levels until 2023 </a:t>
            </a:r>
            <a:endParaRPr/>
          </a:p>
          <a:p>
            <a:pPr indent="-306000" lvl="0" marL="306000" rtl="0" algn="l">
              <a:lnSpc>
                <a:spcPct val="100000"/>
              </a:lnSpc>
              <a:spcBef>
                <a:spcPts val="0"/>
              </a:spcBef>
              <a:spcAft>
                <a:spcPts val="0"/>
              </a:spcAft>
              <a:buSzPts val="1656"/>
              <a:buChar char="◼"/>
            </a:pPr>
            <a:r>
              <a:rPr lang="en-US"/>
              <a:t>Expected to increase by less than 1,000,000 jobs by 2027</a:t>
            </a:r>
            <a:endParaRPr/>
          </a:p>
        </p:txBody>
      </p:sp>
      <p:sp>
        <p:nvSpPr>
          <p:cNvPr id="271" name="Google Shape;271;p45"/>
          <p:cNvSpPr txBox="1"/>
          <p:nvPr>
            <p:ph idx="2" type="body"/>
          </p:nvPr>
        </p:nvSpPr>
        <p:spPr>
          <a:xfrm>
            <a:off x="581193" y="1986712"/>
            <a:ext cx="5070348" cy="442045"/>
          </a:xfrm>
          <a:prstGeom prst="rect">
            <a:avLst/>
          </a:prstGeom>
          <a:noFill/>
          <a:ln>
            <a:noFill/>
          </a:ln>
        </p:spPr>
        <p:txBody>
          <a:bodyPr anchorCtr="0" anchor="ctr" bIns="45700" lIns="91425" spcFirstLastPara="1" rIns="91425" wrap="square" tIns="45700">
            <a:normAutofit/>
          </a:bodyPr>
          <a:lstStyle/>
          <a:p>
            <a:pPr indent="0" lvl="0" marL="123444" rtl="0" algn="l">
              <a:lnSpc>
                <a:spcPct val="100000"/>
              </a:lnSpc>
              <a:spcBef>
                <a:spcPts val="360"/>
              </a:spcBef>
              <a:spcAft>
                <a:spcPts val="0"/>
              </a:spcAft>
              <a:buSzPts val="1656"/>
              <a:buNone/>
            </a:pPr>
            <a:r>
              <a:rPr lang="en-US"/>
              <a:t>Analysis Highlights</a:t>
            </a:r>
            <a:endParaRPr/>
          </a:p>
        </p:txBody>
      </p:sp>
      <p:pic>
        <p:nvPicPr>
          <p:cNvPr id="272" name="Google Shape;272;p45"/>
          <p:cNvPicPr preferRelativeResize="0"/>
          <p:nvPr/>
        </p:nvPicPr>
        <p:blipFill rotWithShape="1">
          <a:blip r:embed="rId3">
            <a:alphaModFix/>
          </a:blip>
          <a:srcRect b="0" l="0" r="0" t="0"/>
          <a:stretch/>
        </p:blipFill>
        <p:spPr>
          <a:xfrm>
            <a:off x="6188419" y="2315618"/>
            <a:ext cx="5577478" cy="3312608"/>
          </a:xfrm>
          <a:prstGeom prst="rect">
            <a:avLst/>
          </a:prstGeom>
          <a:noFill/>
          <a:ln>
            <a:noFill/>
          </a:ln>
        </p:spPr>
      </p:pic>
      <p:sp>
        <p:nvSpPr>
          <p:cNvPr id="273" name="Google Shape;273;p45"/>
          <p:cNvSpPr txBox="1"/>
          <p:nvPr/>
        </p:nvSpPr>
        <p:spPr>
          <a:xfrm>
            <a:off x="8977158" y="5594935"/>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a:t>
            </a:r>
            <a:endParaRPr/>
          </a:p>
        </p:txBody>
      </p:sp>
      <p:sp>
        <p:nvSpPr>
          <p:cNvPr id="274" name="Google Shape;274;p45"/>
          <p:cNvSpPr txBox="1"/>
          <p:nvPr/>
        </p:nvSpPr>
        <p:spPr>
          <a:xfrm rot="-5400000">
            <a:off x="5348731" y="3932299"/>
            <a:ext cx="1371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Employment</a:t>
            </a:r>
            <a:endParaRPr/>
          </a:p>
        </p:txBody>
      </p:sp>
      <p:sp>
        <p:nvSpPr>
          <p:cNvPr id="275" name="Google Shape;275;p45"/>
          <p:cNvSpPr txBox="1"/>
          <p:nvPr/>
        </p:nvSpPr>
        <p:spPr>
          <a:xfrm>
            <a:off x="7241629" y="651641"/>
            <a:ext cx="4416972"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“The artificial intelligence (AI) competition will not be won by the side with the best technology. It will be won by the side with the best most diverse and tech-savvy talent.” -NSCAI</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1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2" name="Google Shape;282;p1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3" name="Google Shape;283;p1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4" name="Google Shape;284;p17"/>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5" name="Google Shape;285;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tone surface with writing on it&#10;&#10;Description automatically generated" id="286" name="Google Shape;286;p17"/>
          <p:cNvPicPr preferRelativeResize="0"/>
          <p:nvPr/>
        </p:nvPicPr>
        <p:blipFill rotWithShape="1">
          <a:blip r:embed="rId3">
            <a:alphaModFix/>
          </a:blip>
          <a:srcRect b="8552" l="0" r="9091" t="536"/>
          <a:stretch/>
        </p:blipFill>
        <p:spPr>
          <a:xfrm>
            <a:off x="20" y="10"/>
            <a:ext cx="12191980" cy="6857990"/>
          </a:xfrm>
          <a:prstGeom prst="rect">
            <a:avLst/>
          </a:prstGeom>
          <a:noFill/>
          <a:ln>
            <a:noFill/>
          </a:ln>
        </p:spPr>
      </p:pic>
      <p:grpSp>
        <p:nvGrpSpPr>
          <p:cNvPr id="287" name="Google Shape;287;p17"/>
          <p:cNvGrpSpPr/>
          <p:nvPr/>
        </p:nvGrpSpPr>
        <p:grpSpPr>
          <a:xfrm>
            <a:off x="438068" y="457200"/>
            <a:ext cx="3703320" cy="5935132"/>
            <a:chOff x="438068" y="457200"/>
            <a:chExt cx="3703320" cy="5935132"/>
          </a:xfrm>
        </p:grpSpPr>
        <p:sp>
          <p:nvSpPr>
            <p:cNvPr id="288" name="Google Shape;288;p17"/>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89" name="Google Shape;289;p17"/>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90" name="Google Shape;290;p17"/>
          <p:cNvSpPr txBox="1"/>
          <p:nvPr>
            <p:ph type="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t>WHAT WE LEARNED</a:t>
            </a:r>
            <a:endParaRPr/>
          </a:p>
        </p:txBody>
      </p:sp>
      <p:sp>
        <p:nvSpPr>
          <p:cNvPr id="291" name="Google Shape;291;p17"/>
          <p:cNvSpPr txBox="1"/>
          <p:nvPr/>
        </p:nvSpPr>
        <p:spPr>
          <a:xfrm>
            <a:off x="9607639" y="6657945"/>
            <a:ext cx="2584361"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en-US" sz="700" u="sng" cap="none" strike="noStrike">
                <a:solidFill>
                  <a:srgbClr val="FFFFFF"/>
                </a:solidFill>
                <a:latin typeface="Gill Sans"/>
                <a:ea typeface="Gill Sans"/>
                <a:cs typeface="Gill Sans"/>
                <a:sym typeface="Gill Sans"/>
                <a:hlinkClick r:id="rId4">
                  <a:extLst>
                    <a:ext uri="{A12FA001-AC4F-418D-AE19-62706E023703}">
                      <ahyp:hlinkClr val="tx"/>
                    </a:ext>
                  </a:extLst>
                </a:hlinkClick>
              </a:rPr>
              <a:t>This Photo</a:t>
            </a:r>
            <a:r>
              <a:rPr b="0" i="0" lang="en-US" sz="700" u="none" cap="none" strike="noStrike">
                <a:solidFill>
                  <a:srgbClr val="FFFFFF"/>
                </a:solidFill>
                <a:latin typeface="Gill Sans"/>
                <a:ea typeface="Gill Sans"/>
                <a:cs typeface="Gill Sans"/>
                <a:sym typeface="Gill Sans"/>
              </a:rPr>
              <a:t> by Unknown Author is licensed under </a:t>
            </a:r>
            <a:r>
              <a:rPr b="0" i="0" lang="en-US" sz="700" u="sng" cap="none" strike="noStrike">
                <a:solidFill>
                  <a:srgbClr val="FFFFFF"/>
                </a:solidFill>
                <a:latin typeface="Gill Sans"/>
                <a:ea typeface="Gill Sans"/>
                <a:cs typeface="Gill Sans"/>
                <a:sym typeface="Gill Sans"/>
                <a:hlinkClick r:id="rId5">
                  <a:extLst>
                    <a:ext uri="{A12FA001-AC4F-418D-AE19-62706E023703}">
                      <ahyp:hlinkClr val="tx"/>
                    </a:ext>
                  </a:extLst>
                </a:hlinkClick>
              </a:rPr>
              <a:t>CC BY-SA-NC</a:t>
            </a:r>
            <a:endParaRPr b="0" i="0" sz="700" u="none" cap="none" strike="noStrike">
              <a:solidFill>
                <a:srgbClr val="FFFFFF"/>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EXECUTIVE SUMMARY</a:t>
            </a:r>
            <a:endParaRPr/>
          </a:p>
        </p:txBody>
      </p:sp>
      <p:sp>
        <p:nvSpPr>
          <p:cNvPr id="99" name="Google Shape;99;p2"/>
          <p:cNvSpPr txBox="1"/>
          <p:nvPr>
            <p:ph idx="1" type="body"/>
          </p:nvPr>
        </p:nvSpPr>
        <p:spPr>
          <a:xfrm>
            <a:off x="307924" y="2217492"/>
            <a:ext cx="5422390" cy="3633047"/>
          </a:xfrm>
          <a:prstGeom prst="rect">
            <a:avLst/>
          </a:prstGeom>
          <a:noFill/>
          <a:ln>
            <a:noFill/>
          </a:ln>
        </p:spPr>
        <p:txBody>
          <a:bodyPr anchorCtr="0" anchor="ctr" bIns="45700" lIns="91425" spcFirstLastPara="1" rIns="91425" wrap="square" tIns="45700">
            <a:normAutofit lnSpcReduction="10000"/>
          </a:bodyPr>
          <a:lstStyle/>
          <a:p>
            <a:pPr indent="-306000" lvl="0" marL="306000" rtl="0" algn="l">
              <a:lnSpc>
                <a:spcPct val="100000"/>
              </a:lnSpc>
              <a:spcBef>
                <a:spcPts val="0"/>
              </a:spcBef>
              <a:spcAft>
                <a:spcPts val="0"/>
              </a:spcAft>
              <a:buSzPts val="1656"/>
              <a:buChar char="◼"/>
            </a:pPr>
            <a:r>
              <a:rPr lang="en-US"/>
              <a:t>Project Overview</a:t>
            </a:r>
            <a:endParaRPr/>
          </a:p>
          <a:p>
            <a:pPr indent="-306000" lvl="1" marL="630000" rtl="0" algn="l">
              <a:lnSpc>
                <a:spcPct val="100000"/>
              </a:lnSpc>
              <a:spcBef>
                <a:spcPts val="896"/>
              </a:spcBef>
              <a:spcAft>
                <a:spcPts val="0"/>
              </a:spcAft>
              <a:buSzPts val="1472"/>
              <a:buChar char="◼"/>
            </a:pPr>
            <a:r>
              <a:rPr lang="en-US"/>
              <a:t>Questions we answer:</a:t>
            </a:r>
            <a:endParaRPr/>
          </a:p>
          <a:p>
            <a:pPr indent="-270000" lvl="2" marL="900000" rtl="0" algn="l">
              <a:lnSpc>
                <a:spcPct val="100000"/>
              </a:lnSpc>
              <a:spcBef>
                <a:spcPts val="859"/>
              </a:spcBef>
              <a:spcAft>
                <a:spcPts val="0"/>
              </a:spcAft>
              <a:buSzPts val="1288"/>
              <a:buChar char="◼"/>
            </a:pPr>
            <a:r>
              <a:rPr lang="en-US"/>
              <a:t>What does the BLS employment data say about the industries who employ the highest number of computer scientists?</a:t>
            </a:r>
            <a:endParaRPr/>
          </a:p>
          <a:p>
            <a:pPr indent="-270000" lvl="2" marL="900000" rtl="0" algn="l">
              <a:lnSpc>
                <a:spcPct val="100000"/>
              </a:lnSpc>
              <a:spcBef>
                <a:spcPts val="859"/>
              </a:spcBef>
              <a:spcAft>
                <a:spcPts val="0"/>
              </a:spcAft>
              <a:buSzPts val="1288"/>
              <a:buChar char="◼"/>
            </a:pPr>
            <a:r>
              <a:rPr lang="en-US"/>
              <a:t>For those industries who employ the highest number of computer scientists, what does overall employment look like (past, present, and future) for them?</a:t>
            </a:r>
            <a:endParaRPr/>
          </a:p>
          <a:p>
            <a:pPr indent="-270000" lvl="2" marL="900000" rtl="0" algn="l">
              <a:lnSpc>
                <a:spcPct val="100000"/>
              </a:lnSpc>
              <a:spcBef>
                <a:spcPts val="859"/>
              </a:spcBef>
              <a:spcAft>
                <a:spcPts val="0"/>
              </a:spcAft>
              <a:buSzPts val="1288"/>
              <a:buChar char="◼"/>
            </a:pPr>
            <a:r>
              <a:rPr lang="en-US"/>
              <a:t>For those industries, which ones are growing faster, adding the most full-time jobs (in real numbers) and have the greatest employment stability?</a:t>
            </a:r>
            <a:endParaRPr/>
          </a:p>
          <a:p>
            <a:pPr indent="-270000" lvl="2" marL="900000" rtl="0" algn="l">
              <a:lnSpc>
                <a:spcPct val="100000"/>
              </a:lnSpc>
              <a:spcBef>
                <a:spcPts val="859"/>
              </a:spcBef>
              <a:spcAft>
                <a:spcPts val="0"/>
              </a:spcAft>
              <a:buSzPts val="1288"/>
              <a:buChar char="◼"/>
            </a:pPr>
            <a:r>
              <a:rPr lang="en-US"/>
              <a:t>Beyond the BLS data, what additional information can we find related to employment in computer science, specifically within artificial intelligence, to help us understand our ability to find and keep employment?</a:t>
            </a:r>
            <a:endParaRPr/>
          </a:p>
        </p:txBody>
      </p:sp>
      <p:sp>
        <p:nvSpPr>
          <p:cNvPr id="100" name="Google Shape;100;p2"/>
          <p:cNvSpPr txBox="1"/>
          <p:nvPr>
            <p:ph idx="2" type="body"/>
          </p:nvPr>
        </p:nvSpPr>
        <p:spPr>
          <a:xfrm>
            <a:off x="6377605" y="2333107"/>
            <a:ext cx="5422392" cy="3633047"/>
          </a:xfrm>
          <a:prstGeom prst="rect">
            <a:avLst/>
          </a:prstGeom>
          <a:noFill/>
          <a:ln>
            <a:noFill/>
          </a:ln>
        </p:spPr>
        <p:txBody>
          <a:bodyPr anchorCtr="0" anchor="t" bIns="45700" lIns="91425" spcFirstLastPara="1" rIns="91425" wrap="square" tIns="45700">
            <a:normAutofit/>
          </a:bodyPr>
          <a:lstStyle/>
          <a:p>
            <a:pPr indent="-200845" lvl="0" marL="306000" rtl="0" algn="l">
              <a:lnSpc>
                <a:spcPct val="100000"/>
              </a:lnSpc>
              <a:spcBef>
                <a:spcPts val="0"/>
              </a:spcBef>
              <a:spcAft>
                <a:spcPts val="0"/>
              </a:spcAft>
              <a:buSzPts val="1656"/>
              <a:buNone/>
            </a:pPr>
            <a:r>
              <a:t/>
            </a:r>
            <a:endParaRPr/>
          </a:p>
          <a:p>
            <a:pPr indent="-306000" lvl="0" marL="306000" rtl="0" algn="l">
              <a:lnSpc>
                <a:spcPct val="100000"/>
              </a:lnSpc>
              <a:spcBef>
                <a:spcPts val="0"/>
              </a:spcBef>
              <a:spcAft>
                <a:spcPts val="0"/>
              </a:spcAft>
              <a:buSzPts val="1656"/>
              <a:buChar char="◼"/>
            </a:pPr>
            <a:r>
              <a:rPr lang="en-US"/>
              <a:t>How We Approached the Project</a:t>
            </a:r>
            <a:endParaRPr/>
          </a:p>
          <a:p>
            <a:pPr indent="-306000" lvl="0" marL="306000" rtl="0" algn="l">
              <a:lnSpc>
                <a:spcPct val="100000"/>
              </a:lnSpc>
              <a:spcBef>
                <a:spcPts val="933"/>
              </a:spcBef>
              <a:spcAft>
                <a:spcPts val="0"/>
              </a:spcAft>
              <a:buSzPts val="1656"/>
              <a:buChar char="◼"/>
            </a:pPr>
            <a:r>
              <a:rPr lang="en-US"/>
              <a:t>How We Approached the Data Sourcing, Manipulation &amp; Analysis</a:t>
            </a:r>
            <a:endParaRPr/>
          </a:p>
          <a:p>
            <a:pPr indent="-306000" lvl="0" marL="306000" rtl="0" algn="l">
              <a:lnSpc>
                <a:spcPct val="100000"/>
              </a:lnSpc>
              <a:spcBef>
                <a:spcPts val="933"/>
              </a:spcBef>
              <a:spcAft>
                <a:spcPts val="0"/>
              </a:spcAft>
              <a:buSzPts val="1656"/>
              <a:buChar char="◼"/>
            </a:pPr>
            <a:r>
              <a:rPr lang="en-US"/>
              <a:t>What We Learned</a:t>
            </a:r>
            <a:endParaRPr/>
          </a:p>
          <a:p>
            <a:pPr indent="-306000" lvl="0" marL="306000" rtl="0" algn="l">
              <a:lnSpc>
                <a:spcPct val="100000"/>
              </a:lnSpc>
              <a:spcBef>
                <a:spcPts val="933"/>
              </a:spcBef>
              <a:spcAft>
                <a:spcPts val="0"/>
              </a:spcAft>
              <a:buSzPts val="1656"/>
              <a:buChar char="◼"/>
            </a:pPr>
            <a:r>
              <a:rPr lang="en-US"/>
              <a:t>Conclusion</a:t>
            </a:r>
            <a:endParaRPr/>
          </a:p>
          <a:p>
            <a:pPr indent="-306000" lvl="0" marL="306000" rtl="0" algn="l">
              <a:lnSpc>
                <a:spcPct val="100000"/>
              </a:lnSpc>
              <a:spcBef>
                <a:spcPts val="933"/>
              </a:spcBef>
              <a:spcAft>
                <a:spcPts val="0"/>
              </a:spcAft>
              <a:buSzPts val="1656"/>
              <a:buChar char="◼"/>
            </a:pPr>
            <a:r>
              <a:rPr lang="en-US"/>
              <a:t>Remaining Questions for Future Exploration</a:t>
            </a:r>
            <a:endParaRPr/>
          </a:p>
          <a:p>
            <a:pPr indent="-306000" lvl="0" marL="306000" rtl="0" algn="l">
              <a:lnSpc>
                <a:spcPct val="100000"/>
              </a:lnSpc>
              <a:spcBef>
                <a:spcPts val="933"/>
              </a:spcBef>
              <a:spcAft>
                <a:spcPts val="0"/>
              </a:spcAft>
              <a:buSzPts val="1656"/>
              <a:buChar char="◼"/>
            </a:pPr>
            <a:r>
              <a:rPr lang="en-US"/>
              <a:t>References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RESULTS &amp; CONCLUSIONS</a:t>
            </a:r>
            <a:endParaRPr/>
          </a:p>
        </p:txBody>
      </p:sp>
      <p:sp>
        <p:nvSpPr>
          <p:cNvPr id="297" name="Google Shape;297;p1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Access BLS data via API and how to use Prophet to analyze time-series data</a:t>
            </a:r>
            <a:endParaRPr/>
          </a:p>
          <a:p>
            <a:pPr indent="-306000" lvl="0" marL="306000" rtl="0" algn="l">
              <a:lnSpc>
                <a:spcPct val="100000"/>
              </a:lnSpc>
              <a:spcBef>
                <a:spcPts val="0"/>
              </a:spcBef>
              <a:spcAft>
                <a:spcPts val="0"/>
              </a:spcAft>
              <a:buSzPts val="1656"/>
              <a:buChar char="◼"/>
            </a:pPr>
            <a:r>
              <a:rPr lang="en-US"/>
              <a:t>Computer science is one of the top 2 growing occupations</a:t>
            </a:r>
            <a:endParaRPr/>
          </a:p>
          <a:p>
            <a:pPr indent="-306000" lvl="0" marL="306000" rtl="0" algn="l">
              <a:lnSpc>
                <a:spcPct val="100000"/>
              </a:lnSpc>
              <a:spcBef>
                <a:spcPts val="960"/>
              </a:spcBef>
              <a:spcAft>
                <a:spcPts val="0"/>
              </a:spcAft>
              <a:buSzPts val="1656"/>
              <a:buChar char="◼"/>
            </a:pPr>
            <a:r>
              <a:rPr lang="en-US"/>
              <a:t>Computer scientists have a median income at 2-3x the other similarly fast-growing occupation</a:t>
            </a:r>
            <a:endParaRPr/>
          </a:p>
          <a:p>
            <a:pPr indent="-306000" lvl="0" marL="306000" rtl="0" algn="l">
              <a:lnSpc>
                <a:spcPct val="100000"/>
              </a:lnSpc>
              <a:spcBef>
                <a:spcPts val="960"/>
              </a:spcBef>
              <a:spcAft>
                <a:spcPts val="0"/>
              </a:spcAft>
              <a:buSzPts val="1656"/>
              <a:buChar char="◼"/>
            </a:pPr>
            <a:r>
              <a:rPr lang="en-US"/>
              <a:t> Healthcare and Education and Business and Professional Services industries employ the most people</a:t>
            </a:r>
            <a:endParaRPr/>
          </a:p>
          <a:p>
            <a:pPr indent="-306000" lvl="0" marL="306000" rtl="0" algn="l">
              <a:lnSpc>
                <a:spcPct val="100000"/>
              </a:lnSpc>
              <a:spcBef>
                <a:spcPts val="960"/>
              </a:spcBef>
              <a:spcAft>
                <a:spcPts val="0"/>
              </a:spcAft>
              <a:buSzPts val="1656"/>
              <a:buChar char="◼"/>
            </a:pPr>
            <a:r>
              <a:rPr lang="en-US"/>
              <a:t>Now is the best time to be in AI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19"/>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4" name="Google Shape;304;p19"/>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5" name="Google Shape;305;p19"/>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6" name="Google Shape;306;p19"/>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07" name="Google Shape;307;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light bulb&#10;&#10;Description automatically generated" id="308" name="Google Shape;308;p19"/>
          <p:cNvPicPr preferRelativeResize="0"/>
          <p:nvPr>
            <p:ph idx="1" type="body"/>
          </p:nvPr>
        </p:nvPicPr>
        <p:blipFill rotWithShape="1">
          <a:blip r:embed="rId3">
            <a:alphaModFix/>
          </a:blip>
          <a:srcRect b="7788" l="0" r="9091" t="1301"/>
          <a:stretch/>
        </p:blipFill>
        <p:spPr>
          <a:xfrm>
            <a:off x="20" y="10"/>
            <a:ext cx="12191980" cy="6857990"/>
          </a:xfrm>
          <a:prstGeom prst="rect">
            <a:avLst/>
          </a:prstGeom>
          <a:noFill/>
          <a:ln>
            <a:noFill/>
          </a:ln>
        </p:spPr>
      </p:pic>
      <p:grpSp>
        <p:nvGrpSpPr>
          <p:cNvPr id="309" name="Google Shape;309;p19"/>
          <p:cNvGrpSpPr/>
          <p:nvPr/>
        </p:nvGrpSpPr>
        <p:grpSpPr>
          <a:xfrm>
            <a:off x="438068" y="457200"/>
            <a:ext cx="3703320" cy="5935132"/>
            <a:chOff x="438068" y="457200"/>
            <a:chExt cx="3703320" cy="5935132"/>
          </a:xfrm>
        </p:grpSpPr>
        <p:sp>
          <p:nvSpPr>
            <p:cNvPr id="310" name="Google Shape;310;p19"/>
            <p:cNvSpPr/>
            <p:nvPr/>
          </p:nvSpPr>
          <p:spPr>
            <a:xfrm>
              <a:off x="438068" y="618067"/>
              <a:ext cx="3702134" cy="5774265"/>
            </a:xfrm>
            <a:prstGeom prst="rect">
              <a:avLst/>
            </a:prstGeom>
            <a:solidFill>
              <a:schemeClr val="accent1">
                <a:alpha val="9647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1" name="Google Shape;311;p19"/>
            <p:cNvSpPr/>
            <p:nvPr/>
          </p:nvSpPr>
          <p:spPr>
            <a:xfrm>
              <a:off x="438068"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312" name="Google Shape;312;p19"/>
          <p:cNvSpPr txBox="1"/>
          <p:nvPr>
            <p:ph type="title"/>
          </p:nvPr>
        </p:nvSpPr>
        <p:spPr>
          <a:xfrm>
            <a:off x="584200" y="2142067"/>
            <a:ext cx="3412067" cy="2971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t>FUTURE RESEARCH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AREAS TO EXPLORE WITH FUTURE RESEARCH</a:t>
            </a:r>
            <a:endParaRPr/>
          </a:p>
        </p:txBody>
      </p:sp>
      <p:sp>
        <p:nvSpPr>
          <p:cNvPr id="318" name="Google Shape;318;p20"/>
          <p:cNvSpPr txBox="1"/>
          <p:nvPr>
            <p:ph idx="1" type="body"/>
          </p:nvPr>
        </p:nvSpPr>
        <p:spPr>
          <a:xfrm>
            <a:off x="581192" y="2743200"/>
            <a:ext cx="11029615" cy="3678303"/>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What are the most desirable skillsets (for programmers and non-programmers) within the field of artificial intelligence for the next 2-5 years?</a:t>
            </a:r>
            <a:endParaRPr/>
          </a:p>
          <a:p>
            <a:pPr indent="-306000" lvl="0" marL="306000" rtl="0" algn="l">
              <a:lnSpc>
                <a:spcPct val="100000"/>
              </a:lnSpc>
              <a:spcBef>
                <a:spcPts val="0"/>
              </a:spcBef>
              <a:spcAft>
                <a:spcPts val="0"/>
              </a:spcAft>
              <a:buSzPts val="1656"/>
              <a:buChar char="◼"/>
            </a:pPr>
            <a:r>
              <a:rPr lang="en-US"/>
              <a:t>Where are the best places to live and work in for artificial intelligence jobs, if remote work isn’t an option?</a:t>
            </a:r>
            <a:endParaRPr/>
          </a:p>
          <a:p>
            <a:pPr indent="-306000" lvl="0" marL="306000" rtl="0" algn="l">
              <a:lnSpc>
                <a:spcPct val="100000"/>
              </a:lnSpc>
              <a:spcBef>
                <a:spcPts val="0"/>
              </a:spcBef>
              <a:spcAft>
                <a:spcPts val="0"/>
              </a:spcAft>
              <a:buSzPts val="1656"/>
              <a:buChar char="◼"/>
            </a:pPr>
            <a:r>
              <a:rPr lang="en-US"/>
              <a:t>Will Kadoa be a good source for our classmates to review new job postings and ultimately secure a new role in artificial intelligence?</a:t>
            </a:r>
            <a:endParaRPr/>
          </a:p>
          <a:p>
            <a:pPr indent="-306000" lvl="0" marL="306000" rtl="0" algn="l">
              <a:lnSpc>
                <a:spcPct val="100000"/>
              </a:lnSpc>
              <a:spcBef>
                <a:spcPts val="0"/>
              </a:spcBef>
              <a:spcAft>
                <a:spcPts val="0"/>
              </a:spcAft>
              <a:buSzPts val="1656"/>
              <a:buChar char="◼"/>
            </a:pPr>
            <a:r>
              <a:rPr lang="en-US"/>
              <a:t>How might we connect with government agencies who are seeking to build a new civilian workforce, as recommended by the NSCAI?</a:t>
            </a:r>
            <a:endParaRPr/>
          </a:p>
          <a:p>
            <a:pPr indent="-233559" lvl="1" marL="630000" rtl="0" algn="l">
              <a:lnSpc>
                <a:spcPct val="100000"/>
              </a:lnSpc>
              <a:spcBef>
                <a:spcPts val="848"/>
              </a:spcBef>
              <a:spcAft>
                <a:spcPts val="0"/>
              </a:spcAft>
              <a:buSzPts val="1472"/>
              <a:buNone/>
            </a:pPr>
            <a:r>
              <a:t/>
            </a:r>
            <a:endParaRPr/>
          </a:p>
          <a:p>
            <a:pPr indent="-233559" lvl="1" marL="630000" rtl="0" algn="l">
              <a:lnSpc>
                <a:spcPct val="100000"/>
              </a:lnSpc>
              <a:spcBef>
                <a:spcPts val="848"/>
              </a:spcBef>
              <a:spcAft>
                <a:spcPts val="0"/>
              </a:spcAft>
              <a:buSzPts val="1472"/>
              <a:buNone/>
            </a:pPr>
            <a:r>
              <a:t/>
            </a:r>
            <a:endParaRPr/>
          </a:p>
          <a:p>
            <a:pPr indent="-224504" lvl="0" marL="306000" rtl="0" algn="l">
              <a:lnSpc>
                <a:spcPct val="100000"/>
              </a:lnSpc>
              <a:spcBef>
                <a:spcPts val="879"/>
              </a:spcBef>
              <a:spcAft>
                <a:spcPts val="0"/>
              </a:spcAft>
              <a:buSzPts val="1656"/>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Appendix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References</a:t>
            </a:r>
            <a:endParaRPr/>
          </a:p>
        </p:txBody>
      </p:sp>
      <p:sp>
        <p:nvSpPr>
          <p:cNvPr id="329" name="Google Shape;329;p47"/>
          <p:cNvSpPr txBox="1"/>
          <p:nvPr>
            <p:ph idx="1" type="body"/>
          </p:nvPr>
        </p:nvSpPr>
        <p:spPr>
          <a:xfrm>
            <a:off x="581192" y="2724150"/>
            <a:ext cx="11029615" cy="3678303"/>
          </a:xfrm>
          <a:prstGeom prst="rect">
            <a:avLst/>
          </a:prstGeom>
          <a:noFill/>
          <a:ln>
            <a:noFill/>
          </a:ln>
        </p:spPr>
        <p:txBody>
          <a:bodyPr anchorCtr="0" anchor="ctr" bIns="45700" lIns="91425" spcFirstLastPara="1" rIns="91425" wrap="square" tIns="45700">
            <a:normAutofit/>
          </a:bodyPr>
          <a:lstStyle/>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Bureau of Labor Statistics. (2023, December 5). </a:t>
            </a:r>
            <a:r>
              <a:rPr b="0" i="1" lang="en-US" sz="1400">
                <a:solidFill>
                  <a:schemeClr val="dk2"/>
                </a:solidFill>
                <a:latin typeface="Gill Sans"/>
                <a:ea typeface="Gill Sans"/>
                <a:cs typeface="Gill Sans"/>
                <a:sym typeface="Gill Sans"/>
              </a:rPr>
              <a:t>10 major occupational groups with higher-than-average wages projected to grow faster than average.</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3">
                  <a:extLst>
                    <a:ext uri="{A12FA001-AC4F-418D-AE19-62706E023703}">
                      <ahyp:hlinkClr val="tx"/>
                    </a:ext>
                  </a:extLst>
                </a:hlinkClick>
              </a:rPr>
              <a:t>https://www.bls.gov/opub/ted/2023/10-major-occupational-groups-with-higher-than-average-wages-are-projected-to-grow-faster-than-average.htm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Bureau of Labor Statistics. (2023). </a:t>
            </a:r>
            <a:r>
              <a:rPr b="0" i="1" lang="en-US" sz="1400">
                <a:solidFill>
                  <a:schemeClr val="dk2"/>
                </a:solidFill>
                <a:latin typeface="Gill Sans"/>
                <a:ea typeface="Gill Sans"/>
                <a:cs typeface="Gill Sans"/>
                <a:sym typeface="Gill Sans"/>
              </a:rPr>
              <a:t>Data extracted from the Bureau of Labor Statistics API.</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4">
                  <a:extLst>
                    <a:ext uri="{A12FA001-AC4F-418D-AE19-62706E023703}">
                      <ahyp:hlinkClr val="tx"/>
                    </a:ext>
                  </a:extLst>
                </a:hlinkClick>
              </a:rPr>
              <a:t>https://www.bls.gov/developers/api_python.htm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Council of Economic Advisors. (2022, December 5). </a:t>
            </a:r>
            <a:r>
              <a:rPr b="0" i="1" lang="en-US" sz="1400">
                <a:solidFill>
                  <a:schemeClr val="dk2"/>
                </a:solidFill>
                <a:latin typeface="Gill Sans"/>
                <a:ea typeface="Gill Sans"/>
                <a:cs typeface="Gill Sans"/>
                <a:sym typeface="Gill Sans"/>
              </a:rPr>
              <a:t>The impact of artificial intelligence on the future of workforces in the European Union and the United States of America.</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5">
                  <a:extLst>
                    <a:ext uri="{A12FA001-AC4F-418D-AE19-62706E023703}">
                      <ahyp:hlinkClr val="tx"/>
                    </a:ext>
                  </a:extLst>
                </a:hlinkClick>
              </a:rPr>
              <a:t>https://www.whitehouse.gov/wp-content/uploads/2022/12/TTC-EC-CEA-AI-Report-12052022-1.pdf</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LinkedIn. (n.d.). </a:t>
            </a:r>
            <a:r>
              <a:rPr b="0" i="1" lang="en-US" sz="1400">
                <a:solidFill>
                  <a:schemeClr val="dk2"/>
                </a:solidFill>
                <a:latin typeface="Gill Sans"/>
                <a:ea typeface="Gill Sans"/>
                <a:cs typeface="Gill Sans"/>
                <a:sym typeface="Gill Sans"/>
              </a:rPr>
              <a:t>Job listings for 'artificial intelligence'.</a:t>
            </a:r>
            <a:r>
              <a:rPr b="0" i="0" lang="en-US" sz="1400">
                <a:solidFill>
                  <a:schemeClr val="dk2"/>
                </a:solidFill>
                <a:latin typeface="Gill Sans"/>
                <a:ea typeface="Gill Sans"/>
                <a:cs typeface="Gill Sans"/>
                <a:sym typeface="Gill Sans"/>
              </a:rPr>
              <a:t> Retrieved 2023, January 8, from </a:t>
            </a:r>
            <a:r>
              <a:rPr b="0" i="0" lang="en-US" sz="1400" u="sng">
                <a:solidFill>
                  <a:schemeClr val="dk2"/>
                </a:solidFill>
                <a:latin typeface="Gill Sans"/>
                <a:ea typeface="Gill Sans"/>
                <a:cs typeface="Gill Sans"/>
                <a:sym typeface="Gill Sans"/>
                <a:hlinkClick r:id="rId6">
                  <a:extLst>
                    <a:ext uri="{A12FA001-AC4F-418D-AE19-62706E023703}">
                      <ahyp:hlinkClr val="tx"/>
                    </a:ext>
                  </a:extLst>
                </a:hlinkClick>
              </a:rPr>
              <a:t>https://www.linkedin.jobs.com</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The National Security Commission on Artificial Intelligence. (2021, October 5). </a:t>
            </a:r>
            <a:r>
              <a:rPr b="0" i="1" lang="en-US" sz="1400">
                <a:solidFill>
                  <a:schemeClr val="dk2"/>
                </a:solidFill>
                <a:latin typeface="Gill Sans"/>
                <a:ea typeface="Gill Sans"/>
                <a:cs typeface="Gill Sans"/>
                <a:sym typeface="Gill Sans"/>
              </a:rPr>
              <a:t>2021 Final Report.</a:t>
            </a:r>
            <a:r>
              <a:rPr b="0" i="0" lang="en-US" sz="1400">
                <a:solidFill>
                  <a:schemeClr val="dk2"/>
                </a:solidFill>
                <a:latin typeface="Gill Sans"/>
                <a:ea typeface="Gill Sans"/>
                <a:cs typeface="Gill Sans"/>
                <a:sym typeface="Gill Sans"/>
              </a:rPr>
              <a:t> Retrieved from </a:t>
            </a:r>
            <a:r>
              <a:rPr b="0" i="0" lang="en-US" sz="1400" u="sng">
                <a:solidFill>
                  <a:schemeClr val="dk2"/>
                </a:solidFill>
                <a:latin typeface="Gill Sans"/>
                <a:ea typeface="Gill Sans"/>
                <a:cs typeface="Gill Sans"/>
                <a:sym typeface="Gill Sans"/>
                <a:hlinkClick r:id="rId7">
                  <a:extLst>
                    <a:ext uri="{A12FA001-AC4F-418D-AE19-62706E023703}">
                      <ahyp:hlinkClr val="tx"/>
                    </a:ext>
                  </a:extLst>
                </a:hlinkClick>
              </a:rPr>
              <a:t>https://cybercemetery.unt.edu/nscai/20211005220409/https://reports.nscai.gov/final-report/table-of-contents/</a:t>
            </a:r>
            <a:endParaRPr b="0" i="0" sz="1400">
              <a:solidFill>
                <a:schemeClr val="dk2"/>
              </a:solidFill>
              <a:latin typeface="Gill Sans"/>
              <a:ea typeface="Gill Sans"/>
              <a:cs typeface="Gill Sans"/>
              <a:sym typeface="Gill Sans"/>
            </a:endParaRPr>
          </a:p>
          <a:p>
            <a:pPr indent="-333756" lvl="0" marL="457200" rtl="0" algn="l">
              <a:lnSpc>
                <a:spcPct val="100000"/>
              </a:lnSpc>
              <a:spcBef>
                <a:spcPts val="360"/>
              </a:spcBef>
              <a:spcAft>
                <a:spcPts val="0"/>
              </a:spcAft>
              <a:buSzPts val="1656"/>
              <a:buChar char="◼"/>
            </a:pPr>
            <a:r>
              <a:rPr b="0" i="0" lang="en-US" sz="1400">
                <a:solidFill>
                  <a:schemeClr val="dk2"/>
                </a:solidFill>
                <a:latin typeface="Gill Sans"/>
                <a:ea typeface="Gill Sans"/>
                <a:cs typeface="Gill Sans"/>
                <a:sym typeface="Gill Sans"/>
              </a:rPr>
              <a:t>Smith, M. (2023, November 2). </a:t>
            </a:r>
            <a:r>
              <a:rPr b="0" i="1" lang="en-US" sz="1400">
                <a:solidFill>
                  <a:schemeClr val="dk2"/>
                </a:solidFill>
                <a:latin typeface="Gill Sans"/>
                <a:ea typeface="Gill Sans"/>
                <a:cs typeface="Gill Sans"/>
                <a:sym typeface="Gill Sans"/>
              </a:rPr>
              <a:t>The most in-demand AI job of 2023 can pay over $200,000 and offers remote opportunities.</a:t>
            </a:r>
            <a:r>
              <a:rPr b="0" i="0" lang="en-US" sz="1400">
                <a:solidFill>
                  <a:schemeClr val="dk2"/>
                </a:solidFill>
                <a:latin typeface="Gill Sans"/>
                <a:ea typeface="Gill Sans"/>
                <a:cs typeface="Gill Sans"/>
                <a:sym typeface="Gill Sans"/>
              </a:rPr>
              <a:t> CNBC.com. Retrieved from </a:t>
            </a:r>
            <a:r>
              <a:rPr b="0" i="0" lang="en-US" sz="1400" u="sng">
                <a:solidFill>
                  <a:schemeClr val="dk2"/>
                </a:solidFill>
                <a:latin typeface="Gill Sans"/>
                <a:ea typeface="Gill Sans"/>
                <a:cs typeface="Gill Sans"/>
                <a:sym typeface="Gill Sans"/>
                <a:hlinkClick r:id="rId8">
                  <a:extLst>
                    <a:ext uri="{A12FA001-AC4F-418D-AE19-62706E023703}">
                      <ahyp:hlinkClr val="tx"/>
                    </a:ext>
                  </a:extLst>
                </a:hlinkClick>
              </a:rPr>
              <a:t>https://www.cnbc.com/2023/11/02/the-most-in-demand-ai-job-of-2023-can-pay-over-200000-and-offers-remote-opportunities.html</a:t>
            </a:r>
            <a:endParaRPr b="0" i="0" sz="1400">
              <a:solidFill>
                <a:schemeClr val="dk2"/>
              </a:solidFill>
              <a:latin typeface="Gill Sans"/>
              <a:ea typeface="Gill Sans"/>
              <a:cs typeface="Gill Sans"/>
              <a:sym typeface="Gill Sans"/>
            </a:endParaRPr>
          </a:p>
          <a:p>
            <a:pPr indent="-224504" lvl="0" marL="306000" rtl="0" algn="l">
              <a:lnSpc>
                <a:spcPct val="100000"/>
              </a:lnSpc>
              <a:spcBef>
                <a:spcPts val="879"/>
              </a:spcBef>
              <a:spcAft>
                <a:spcPts val="0"/>
              </a:spcAft>
              <a:buSzPts val="1288"/>
              <a:buNone/>
            </a:pPr>
            <a:r>
              <a:t/>
            </a:r>
            <a:endParaRPr sz="1400"/>
          </a:p>
          <a:p>
            <a:pPr indent="-233559" lvl="1" marL="630000" rtl="0" algn="l">
              <a:lnSpc>
                <a:spcPct val="100000"/>
              </a:lnSpc>
              <a:spcBef>
                <a:spcPts val="848"/>
              </a:spcBef>
              <a:spcAft>
                <a:spcPts val="0"/>
              </a:spcAft>
              <a:buSzPts val="1104"/>
              <a:buNone/>
            </a:pPr>
            <a:r>
              <a:t/>
            </a:r>
            <a:endParaRPr sz="1200"/>
          </a:p>
          <a:p>
            <a:pPr indent="-233559" lvl="1" marL="630000" rtl="0" algn="l">
              <a:lnSpc>
                <a:spcPct val="100000"/>
              </a:lnSpc>
              <a:spcBef>
                <a:spcPts val="848"/>
              </a:spcBef>
              <a:spcAft>
                <a:spcPts val="0"/>
              </a:spcAft>
              <a:buSzPts val="1104"/>
              <a:buNone/>
            </a:pPr>
            <a:r>
              <a:t/>
            </a:r>
            <a:endParaRPr sz="1200"/>
          </a:p>
          <a:p>
            <a:pPr indent="-224504" lvl="0" marL="306000" rtl="0" algn="l">
              <a:lnSpc>
                <a:spcPct val="100000"/>
              </a:lnSpc>
              <a:spcBef>
                <a:spcPts val="879"/>
              </a:spcBef>
              <a:spcAft>
                <a:spcPts val="0"/>
              </a:spcAft>
              <a:buSzPts val="1656"/>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35" name="Google Shape;335;p48"/>
          <p:cNvSpPr txBox="1"/>
          <p:nvPr/>
        </p:nvSpPr>
        <p:spPr>
          <a:xfrm>
            <a:off x="8534400" y="885890"/>
            <a:ext cx="3124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Gill Sans"/>
                <a:ea typeface="Gill Sans"/>
                <a:cs typeface="Gill Sans"/>
                <a:sym typeface="Gill Sans"/>
              </a:rPr>
              <a:t>White House AI Report Stat/ Quote</a:t>
            </a:r>
            <a:endParaRPr b="0" i="0" sz="1400" u="none" cap="none" strike="noStrike">
              <a:solidFill>
                <a:srgbClr val="000000"/>
              </a:solidFill>
              <a:latin typeface="Arial"/>
              <a:ea typeface="Arial"/>
              <a:cs typeface="Arial"/>
              <a:sym typeface="Arial"/>
            </a:endParaRPr>
          </a:p>
        </p:txBody>
      </p:sp>
      <p:sp>
        <p:nvSpPr>
          <p:cNvPr id="336" name="Google Shape;336;p48"/>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a line going up&#10;&#10;Description automatically generated" id="337" name="Google Shape;337;p48"/>
          <p:cNvPicPr preferRelativeResize="0"/>
          <p:nvPr/>
        </p:nvPicPr>
        <p:blipFill rotWithShape="1">
          <a:blip r:embed="rId4">
            <a:alphaModFix/>
          </a:blip>
          <a:srcRect b="0" l="0" r="0" t="0"/>
          <a:stretch/>
        </p:blipFill>
        <p:spPr>
          <a:xfrm>
            <a:off x="464898" y="2219212"/>
            <a:ext cx="5647590" cy="3241516"/>
          </a:xfrm>
          <a:prstGeom prst="rect">
            <a:avLst/>
          </a:prstGeom>
          <a:noFill/>
          <a:ln>
            <a:noFill/>
          </a:ln>
        </p:spPr>
      </p:pic>
      <p:pic>
        <p:nvPicPr>
          <p:cNvPr descr="A graph of a graph&#10;&#10;Description automatically generated with medium confidence" id="338" name="Google Shape;338;p48"/>
          <p:cNvPicPr preferRelativeResize="0"/>
          <p:nvPr/>
        </p:nvPicPr>
        <p:blipFill rotWithShape="1">
          <a:blip r:embed="rId5">
            <a:alphaModFix/>
          </a:blip>
          <a:srcRect b="0" l="0" r="0" t="0"/>
          <a:stretch/>
        </p:blipFill>
        <p:spPr>
          <a:xfrm>
            <a:off x="6009510" y="1944835"/>
            <a:ext cx="6019800" cy="393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FINANCIAL ACTIVITIES INDUSTRY</a:t>
            </a:r>
            <a:endParaRPr/>
          </a:p>
        </p:txBody>
      </p:sp>
      <p:sp>
        <p:nvSpPr>
          <p:cNvPr id="344" name="Google Shape;344;p49"/>
          <p:cNvSpPr txBox="1"/>
          <p:nvPr/>
        </p:nvSpPr>
        <p:spPr>
          <a:xfrm>
            <a:off x="8534400" y="885890"/>
            <a:ext cx="3124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Gill Sans"/>
                <a:ea typeface="Gill Sans"/>
                <a:cs typeface="Gill Sans"/>
                <a:sym typeface="Gill Sans"/>
              </a:rPr>
              <a:t>White House AI Report Stat/ Quote</a:t>
            </a:r>
            <a:endParaRPr b="0" i="0" sz="1400" u="none" cap="none" strike="noStrike">
              <a:solidFill>
                <a:srgbClr val="000000"/>
              </a:solidFill>
              <a:latin typeface="Arial"/>
              <a:ea typeface="Arial"/>
              <a:cs typeface="Arial"/>
              <a:sym typeface="Arial"/>
            </a:endParaRPr>
          </a:p>
        </p:txBody>
      </p:sp>
      <p:sp>
        <p:nvSpPr>
          <p:cNvPr id="345" name="Google Shape;345;p49"/>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a line going up&#10;&#10;Description automatically generated" id="346" name="Google Shape;346;p49"/>
          <p:cNvPicPr preferRelativeResize="0"/>
          <p:nvPr/>
        </p:nvPicPr>
        <p:blipFill rotWithShape="1">
          <a:blip r:embed="rId4">
            <a:alphaModFix/>
          </a:blip>
          <a:srcRect b="0" l="0" r="0" t="0"/>
          <a:stretch/>
        </p:blipFill>
        <p:spPr>
          <a:xfrm>
            <a:off x="464898" y="2219212"/>
            <a:ext cx="5647590" cy="3241516"/>
          </a:xfrm>
          <a:prstGeom prst="rect">
            <a:avLst/>
          </a:prstGeom>
          <a:noFill/>
          <a:ln>
            <a:noFill/>
          </a:ln>
        </p:spPr>
      </p:pic>
      <p:pic>
        <p:nvPicPr>
          <p:cNvPr descr="A graph of a graph&#10;&#10;Description automatically generated with medium confidence" id="347" name="Google Shape;347;p49"/>
          <p:cNvPicPr preferRelativeResize="0"/>
          <p:nvPr/>
        </p:nvPicPr>
        <p:blipFill rotWithShape="1">
          <a:blip r:embed="rId5">
            <a:alphaModFix/>
          </a:blip>
          <a:srcRect b="0" l="0" r="0" t="0"/>
          <a:stretch/>
        </p:blipFill>
        <p:spPr>
          <a:xfrm>
            <a:off x="6009510" y="1944835"/>
            <a:ext cx="6019800" cy="393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RETAIL INDUSTRY</a:t>
            </a:r>
            <a:endParaRPr/>
          </a:p>
        </p:txBody>
      </p:sp>
      <p:sp>
        <p:nvSpPr>
          <p:cNvPr id="353" name="Google Shape;353;p50"/>
          <p:cNvSpPr txBox="1"/>
          <p:nvPr/>
        </p:nvSpPr>
        <p:spPr>
          <a:xfrm>
            <a:off x="8534400" y="885890"/>
            <a:ext cx="31242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Gill Sans"/>
                <a:ea typeface="Gill Sans"/>
                <a:cs typeface="Gill Sans"/>
                <a:sym typeface="Gill Sans"/>
              </a:rPr>
              <a:t>White House AI Report Stat/ Quote</a:t>
            </a:r>
            <a:endParaRPr b="0" i="0" sz="1600" u="none" cap="none" strike="noStrike">
              <a:solidFill>
                <a:srgbClr val="000000"/>
              </a:solidFill>
              <a:latin typeface="Arial"/>
              <a:ea typeface="Arial"/>
              <a:cs typeface="Arial"/>
              <a:sym typeface="Arial"/>
            </a:endParaRPr>
          </a:p>
        </p:txBody>
      </p:sp>
      <p:sp>
        <p:nvSpPr>
          <p:cNvPr id="354" name="Google Shape;354;p50"/>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blue lines and dots&#10;&#10;Description automatically generated" id="355" name="Google Shape;355;p50"/>
          <p:cNvPicPr preferRelativeResize="0"/>
          <p:nvPr/>
        </p:nvPicPr>
        <p:blipFill rotWithShape="1">
          <a:blip r:embed="rId4">
            <a:alphaModFix/>
          </a:blip>
          <a:srcRect b="0" l="0" r="0" t="0"/>
          <a:stretch/>
        </p:blipFill>
        <p:spPr>
          <a:xfrm>
            <a:off x="450480" y="2265661"/>
            <a:ext cx="5497682" cy="3075162"/>
          </a:xfrm>
          <a:prstGeom prst="rect">
            <a:avLst/>
          </a:prstGeom>
          <a:noFill/>
          <a:ln>
            <a:noFill/>
          </a:ln>
        </p:spPr>
      </p:pic>
      <p:pic>
        <p:nvPicPr>
          <p:cNvPr descr="A graph of a graph&#10;&#10;Description automatically generated with medium confidence" id="356" name="Google Shape;356;p50"/>
          <p:cNvPicPr preferRelativeResize="0"/>
          <p:nvPr/>
        </p:nvPicPr>
        <p:blipFill rotWithShape="1">
          <a:blip r:embed="rId5">
            <a:alphaModFix/>
          </a:blip>
          <a:srcRect b="0" l="0" r="0" t="0"/>
          <a:stretch/>
        </p:blipFill>
        <p:spPr>
          <a:xfrm>
            <a:off x="6165463" y="2265661"/>
            <a:ext cx="5374990" cy="34785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PROFESSIONAL &amp; BUSINESS SERVICES INDUSTRY</a:t>
            </a:r>
            <a:endParaRPr/>
          </a:p>
        </p:txBody>
      </p:sp>
      <p:sp>
        <p:nvSpPr>
          <p:cNvPr id="362" name="Google Shape;362;p51"/>
          <p:cNvSpPr txBox="1"/>
          <p:nvPr/>
        </p:nvSpPr>
        <p:spPr>
          <a:xfrm>
            <a:off x="3050270" y="5873342"/>
            <a:ext cx="60972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rgbClr val="000000"/>
                </a:solidFill>
                <a:latin typeface="Calibri"/>
                <a:ea typeface="Calibri"/>
                <a:cs typeface="Calibri"/>
                <a:sym typeface="Calibri"/>
                <a:hlinkClick r:id="rId3">
                  <a:extLst>
                    <a:ext uri="{A12FA001-AC4F-418D-AE19-62706E023703}">
                      <ahyp:hlinkClr val="tx"/>
                    </a:ext>
                  </a:extLst>
                </a:hlinkClick>
              </a:rPr>
              <a:t>Bureau of Labor Statistics (2023)</a:t>
            </a:r>
            <a:endParaRPr b="0" i="0" sz="1400" u="none" cap="none" strike="noStrike">
              <a:solidFill>
                <a:srgbClr val="000000"/>
              </a:solidFill>
              <a:latin typeface="Calibri"/>
              <a:ea typeface="Calibri"/>
              <a:cs typeface="Calibri"/>
              <a:sym typeface="Calibri"/>
            </a:endParaRPr>
          </a:p>
        </p:txBody>
      </p:sp>
      <p:pic>
        <p:nvPicPr>
          <p:cNvPr descr="A graph with numbers and lines&#10;&#10;Description automatically generated" id="363" name="Google Shape;363;p51"/>
          <p:cNvPicPr preferRelativeResize="0"/>
          <p:nvPr/>
        </p:nvPicPr>
        <p:blipFill rotWithShape="1">
          <a:blip r:embed="rId4">
            <a:alphaModFix/>
          </a:blip>
          <a:srcRect b="0" l="0" r="0" t="0"/>
          <a:stretch/>
        </p:blipFill>
        <p:spPr>
          <a:xfrm>
            <a:off x="224002" y="2143151"/>
            <a:ext cx="6362700" cy="3632200"/>
          </a:xfrm>
          <a:prstGeom prst="rect">
            <a:avLst/>
          </a:prstGeom>
          <a:noFill/>
          <a:ln>
            <a:noFill/>
          </a:ln>
        </p:spPr>
      </p:pic>
      <p:pic>
        <p:nvPicPr>
          <p:cNvPr descr="A graph of a graph&#10;&#10;Description automatically generated with medium confidence" id="364" name="Google Shape;364;p51"/>
          <p:cNvPicPr preferRelativeResize="0"/>
          <p:nvPr/>
        </p:nvPicPr>
        <p:blipFill rotWithShape="1">
          <a:blip r:embed="rId5">
            <a:alphaModFix/>
          </a:blip>
          <a:srcRect b="0" l="0" r="0" t="0"/>
          <a:stretch/>
        </p:blipFill>
        <p:spPr>
          <a:xfrm>
            <a:off x="6586702" y="2166799"/>
            <a:ext cx="5578043" cy="37065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3"/>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7" name="Google Shape;107;p3"/>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8" name="Google Shape;108;p3"/>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9" name="Google Shape;109;p3"/>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hands protecting a group of people&#10;&#10;Description automatically generated" id="111" name="Google Shape;111;p3"/>
          <p:cNvPicPr preferRelativeResize="0"/>
          <p:nvPr>
            <p:ph idx="1" type="body"/>
          </p:nvPr>
        </p:nvPicPr>
        <p:blipFill rotWithShape="1">
          <a:blip r:embed="rId3">
            <a:alphaModFix/>
          </a:blip>
          <a:srcRect b="-2" l="5922" r="8878" t="0"/>
          <a:stretch/>
        </p:blipFill>
        <p:spPr>
          <a:xfrm>
            <a:off x="446534" y="723899"/>
            <a:ext cx="7498616" cy="5676901"/>
          </a:xfrm>
          <a:prstGeom prst="rect">
            <a:avLst/>
          </a:prstGeom>
          <a:noFill/>
          <a:ln>
            <a:noFill/>
          </a:ln>
        </p:spPr>
      </p:pic>
      <p:sp>
        <p:nvSpPr>
          <p:cNvPr id="112" name="Google Shape;112;p3"/>
          <p:cNvSpPr/>
          <p:nvPr/>
        </p:nvSpPr>
        <p:spPr>
          <a:xfrm>
            <a:off x="8042147" y="723899"/>
            <a:ext cx="3703320"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3"/>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Gill Sans"/>
              <a:buNone/>
            </a:pPr>
            <a:r>
              <a:rPr lang="en-US" sz="3200">
                <a:solidFill>
                  <a:srgbClr val="FFFFFF"/>
                </a:solidFill>
              </a:rPr>
              <a:t>HOW WE APPROACHED THE PROJECT</a:t>
            </a:r>
            <a:endParaRPr sz="2400"/>
          </a:p>
        </p:txBody>
      </p:sp>
      <p:grpSp>
        <p:nvGrpSpPr>
          <p:cNvPr id="114" name="Google Shape;114;p3"/>
          <p:cNvGrpSpPr/>
          <p:nvPr/>
        </p:nvGrpSpPr>
        <p:grpSpPr>
          <a:xfrm>
            <a:off x="446534" y="453643"/>
            <a:ext cx="11298933" cy="98554"/>
            <a:chOff x="446534" y="453643"/>
            <a:chExt cx="11298933" cy="98554"/>
          </a:xfrm>
        </p:grpSpPr>
        <p:sp>
          <p:nvSpPr>
            <p:cNvPr id="115" name="Google Shape;115;p3"/>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3"/>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7" name="Google Shape;117;p3"/>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READY, FIRE, AIM</a:t>
            </a:r>
            <a:endParaRPr/>
          </a:p>
        </p:txBody>
      </p:sp>
      <p:sp>
        <p:nvSpPr>
          <p:cNvPr id="123" name="Google Shape;123;p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fontScale="85000" lnSpcReduction="20000"/>
          </a:bodyPr>
          <a:lstStyle/>
          <a:p>
            <a:pPr indent="-306000" lvl="0" marL="306000" rtl="0" algn="l">
              <a:lnSpc>
                <a:spcPct val="100000"/>
              </a:lnSpc>
              <a:spcBef>
                <a:spcPts val="0"/>
              </a:spcBef>
              <a:spcAft>
                <a:spcPts val="0"/>
              </a:spcAft>
              <a:buSzPct val="91999"/>
              <a:buChar char="◼"/>
            </a:pPr>
            <a:r>
              <a:rPr lang="en-US"/>
              <a:t>Project review</a:t>
            </a:r>
            <a:endParaRPr/>
          </a:p>
          <a:p>
            <a:pPr indent="-306000" lvl="0" marL="306000" rtl="0" algn="l">
              <a:lnSpc>
                <a:spcPct val="100000"/>
              </a:lnSpc>
              <a:spcBef>
                <a:spcPts val="906"/>
              </a:spcBef>
              <a:spcAft>
                <a:spcPts val="0"/>
              </a:spcAft>
              <a:buSzPct val="91999"/>
              <a:buChar char="◼"/>
            </a:pPr>
            <a:r>
              <a:rPr lang="en-US"/>
              <a:t>Discussion of data sources &amp; decision on BLS</a:t>
            </a:r>
            <a:endParaRPr/>
          </a:p>
          <a:p>
            <a:pPr indent="-306000" lvl="0" marL="306000" rtl="0" algn="l">
              <a:lnSpc>
                <a:spcPct val="100000"/>
              </a:lnSpc>
              <a:spcBef>
                <a:spcPts val="906"/>
              </a:spcBef>
              <a:spcAft>
                <a:spcPts val="0"/>
              </a:spcAft>
              <a:buSzPct val="91999"/>
              <a:buChar char="◼"/>
            </a:pPr>
            <a:r>
              <a:rPr lang="en-US"/>
              <a:t>Project timeline &amp; outline</a:t>
            </a:r>
            <a:endParaRPr/>
          </a:p>
          <a:p>
            <a:pPr indent="-306000" lvl="0" marL="306000" rtl="0" algn="l">
              <a:lnSpc>
                <a:spcPct val="100000"/>
              </a:lnSpc>
              <a:spcBef>
                <a:spcPts val="906"/>
              </a:spcBef>
              <a:spcAft>
                <a:spcPts val="0"/>
              </a:spcAft>
              <a:buSzPct val="91999"/>
              <a:buChar char="◼"/>
            </a:pPr>
            <a:r>
              <a:rPr lang="en-US"/>
              <a:t>Tutoring session &amp; initial pull of BLS data</a:t>
            </a:r>
            <a:endParaRPr/>
          </a:p>
          <a:p>
            <a:pPr indent="-306000" lvl="0" marL="306000" rtl="0" algn="l">
              <a:lnSpc>
                <a:spcPct val="100000"/>
              </a:lnSpc>
              <a:spcBef>
                <a:spcPts val="906"/>
              </a:spcBef>
              <a:spcAft>
                <a:spcPts val="0"/>
              </a:spcAft>
              <a:buSzPct val="91999"/>
              <a:buChar char="◼"/>
            </a:pPr>
            <a:r>
              <a:rPr lang="en-US"/>
              <a:t>Deeper data review &amp; pivots</a:t>
            </a:r>
            <a:endParaRPr/>
          </a:p>
          <a:p>
            <a:pPr indent="-306000" lvl="0" marL="306000" rtl="0" algn="l">
              <a:lnSpc>
                <a:spcPct val="100000"/>
              </a:lnSpc>
              <a:spcBef>
                <a:spcPts val="906"/>
              </a:spcBef>
              <a:spcAft>
                <a:spcPts val="0"/>
              </a:spcAft>
              <a:buSzPct val="91999"/>
              <a:buChar char="◼"/>
            </a:pPr>
            <a:r>
              <a:rPr lang="en-US"/>
              <a:t>Illustrative examples of story we could tell (initial presentation creation)</a:t>
            </a:r>
            <a:endParaRPr/>
          </a:p>
          <a:p>
            <a:pPr indent="-306000" lvl="0" marL="306000" rtl="0" algn="l">
              <a:lnSpc>
                <a:spcPct val="100000"/>
              </a:lnSpc>
              <a:spcBef>
                <a:spcPts val="906"/>
              </a:spcBef>
              <a:spcAft>
                <a:spcPts val="0"/>
              </a:spcAft>
              <a:buSzPct val="91999"/>
              <a:buChar char="◼"/>
            </a:pPr>
            <a:r>
              <a:rPr lang="en-US"/>
              <a:t>Selection of specific types of data</a:t>
            </a:r>
            <a:endParaRPr/>
          </a:p>
          <a:p>
            <a:pPr indent="-306000" lvl="0" marL="306000" rtl="0" algn="l">
              <a:lnSpc>
                <a:spcPct val="100000"/>
              </a:lnSpc>
              <a:spcBef>
                <a:spcPts val="906"/>
              </a:spcBef>
              <a:spcAft>
                <a:spcPts val="0"/>
              </a:spcAft>
              <a:buSzPct val="91999"/>
              <a:buChar char="◼"/>
            </a:pPr>
            <a:r>
              <a:rPr lang="en-US"/>
              <a:t>Coding, testing, GitHub load, rinse, wash, repeat</a:t>
            </a:r>
            <a:endParaRPr/>
          </a:p>
          <a:p>
            <a:pPr indent="-306000" lvl="0" marL="306000" rtl="0" algn="l">
              <a:lnSpc>
                <a:spcPct val="100000"/>
              </a:lnSpc>
              <a:spcBef>
                <a:spcPts val="906"/>
              </a:spcBef>
              <a:spcAft>
                <a:spcPts val="0"/>
              </a:spcAft>
              <a:buSzPct val="91999"/>
              <a:buChar char="◼"/>
            </a:pPr>
            <a:r>
              <a:rPr lang="en-US"/>
              <a:t>Securing outside help</a:t>
            </a:r>
            <a:endParaRPr/>
          </a:p>
          <a:p>
            <a:pPr indent="-306000" lvl="0" marL="306000" rtl="0" algn="l">
              <a:lnSpc>
                <a:spcPct val="100000"/>
              </a:lnSpc>
              <a:spcBef>
                <a:spcPts val="906"/>
              </a:spcBef>
              <a:spcAft>
                <a:spcPts val="0"/>
              </a:spcAft>
              <a:buSzPct val="91999"/>
              <a:buChar char="◼"/>
            </a:pPr>
            <a:r>
              <a:rPr lang="en-US"/>
              <a:t>Revising code</a:t>
            </a:r>
            <a:endParaRPr/>
          </a:p>
          <a:p>
            <a:pPr indent="-306000" lvl="0" marL="306000" rtl="0" algn="l">
              <a:lnSpc>
                <a:spcPct val="100000"/>
              </a:lnSpc>
              <a:spcBef>
                <a:spcPts val="906"/>
              </a:spcBef>
              <a:spcAft>
                <a:spcPts val="0"/>
              </a:spcAft>
              <a:buSzPct val="91999"/>
              <a:buChar char="◼"/>
            </a:pPr>
            <a:r>
              <a:rPr lang="en-US"/>
              <a:t>Documentation (ReadMe)</a:t>
            </a:r>
            <a:endParaRPr/>
          </a:p>
          <a:p>
            <a:pPr indent="-306000" lvl="0" marL="306000" rtl="0" algn="l">
              <a:lnSpc>
                <a:spcPct val="100000"/>
              </a:lnSpc>
              <a:spcBef>
                <a:spcPts val="906"/>
              </a:spcBef>
              <a:spcAft>
                <a:spcPts val="0"/>
              </a:spcAft>
              <a:buSzPct val="91999"/>
              <a:buChar char="◼"/>
            </a:pPr>
            <a:r>
              <a:rPr lang="en-US"/>
              <a:t>Final analysis &amp; presentation refinement</a:t>
            </a:r>
            <a:endParaRPr/>
          </a:p>
          <a:p>
            <a:pPr indent="-216617" lvl="0" marL="306000" rtl="0" algn="l">
              <a:lnSpc>
                <a:spcPct val="100000"/>
              </a:lnSpc>
              <a:spcBef>
                <a:spcPts val="906"/>
              </a:spcBef>
              <a:spcAft>
                <a:spcPts val="0"/>
              </a:spcAft>
              <a:buSzPct val="91999"/>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5"/>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0" name="Google Shape;130;p5"/>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1" name="Google Shape;131;p5"/>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2" name="Google Shape;132;p5"/>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4" name="Google Shape;134;p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person wearing a cowboy hat holding a rope&#10;&#10;Description automatically generated" id="135" name="Google Shape;135;p5"/>
          <p:cNvPicPr preferRelativeResize="0"/>
          <p:nvPr>
            <p:ph idx="1" type="body"/>
          </p:nvPr>
        </p:nvPicPr>
        <p:blipFill rotWithShape="1">
          <a:blip r:embed="rId3">
            <a:alphaModFix/>
          </a:blip>
          <a:srcRect b="-2" l="9557" r="17373" t="0"/>
          <a:stretch/>
        </p:blipFill>
        <p:spPr>
          <a:xfrm>
            <a:off x="446533" y="723899"/>
            <a:ext cx="6202841" cy="5666666"/>
          </a:xfrm>
          <a:prstGeom prst="rect">
            <a:avLst/>
          </a:prstGeom>
          <a:noFill/>
          <a:ln>
            <a:noFill/>
          </a:ln>
        </p:spPr>
      </p:pic>
      <p:sp>
        <p:nvSpPr>
          <p:cNvPr id="136" name="Google Shape;136;p5"/>
          <p:cNvSpPr/>
          <p:nvPr/>
        </p:nvSpPr>
        <p:spPr>
          <a:xfrm>
            <a:off x="6736079" y="723899"/>
            <a:ext cx="5009388"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7" name="Google Shape;137;p5"/>
          <p:cNvSpPr txBox="1"/>
          <p:nvPr>
            <p:ph type="title"/>
          </p:nvPr>
        </p:nvSpPr>
        <p:spPr>
          <a:xfrm>
            <a:off x="7261934" y="1419225"/>
            <a:ext cx="4115917"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Gill Sans"/>
              <a:buNone/>
            </a:pPr>
            <a:r>
              <a:rPr lang="en-US">
                <a:solidFill>
                  <a:srgbClr val="FFFFFF"/>
                </a:solidFill>
              </a:rPr>
              <a:t>HOW WE APPROACHED THE DATA SOURCING, MANIPULATION &amp; ANALYSIS</a:t>
            </a:r>
            <a:endParaRPr/>
          </a:p>
        </p:txBody>
      </p:sp>
      <p:grpSp>
        <p:nvGrpSpPr>
          <p:cNvPr id="138" name="Google Shape;138;p5"/>
          <p:cNvGrpSpPr/>
          <p:nvPr/>
        </p:nvGrpSpPr>
        <p:grpSpPr>
          <a:xfrm>
            <a:off x="446534" y="453643"/>
            <a:ext cx="11298933" cy="98554"/>
            <a:chOff x="446534" y="453643"/>
            <a:chExt cx="11298933" cy="98554"/>
          </a:xfrm>
        </p:grpSpPr>
        <p:sp>
          <p:nvSpPr>
            <p:cNvPr id="139" name="Google Shape;139;p5"/>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0" name="Google Shape;140;p5"/>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1" name="Google Shape;141;p5"/>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GETTING OUR HANDS ON SOME, BUT NOT TOO, MUCH DATA</a:t>
            </a:r>
            <a:endParaRPr/>
          </a:p>
        </p:txBody>
      </p:sp>
      <p:sp>
        <p:nvSpPr>
          <p:cNvPr id="147" name="Google Shape;147;p6"/>
          <p:cNvSpPr txBox="1"/>
          <p:nvPr>
            <p:ph idx="1" type="body"/>
          </p:nvPr>
        </p:nvSpPr>
        <p:spPr>
          <a:xfrm>
            <a:off x="581193" y="2228003"/>
            <a:ext cx="5422390" cy="3791797"/>
          </a:xfrm>
          <a:prstGeom prst="rect">
            <a:avLst/>
          </a:prstGeom>
          <a:noFill/>
          <a:ln>
            <a:noFill/>
          </a:ln>
        </p:spPr>
        <p:txBody>
          <a:bodyPr anchorCtr="0" anchor="ctr" bIns="45700" lIns="91425" spcFirstLastPara="1" rIns="91425" wrap="square" tIns="45700">
            <a:normAutofit/>
          </a:bodyPr>
          <a:lstStyle/>
          <a:p>
            <a:pPr indent="-306000" lvl="0" marL="306000" rtl="0" algn="l">
              <a:lnSpc>
                <a:spcPct val="100000"/>
              </a:lnSpc>
              <a:spcBef>
                <a:spcPts val="0"/>
              </a:spcBef>
              <a:spcAft>
                <a:spcPts val="0"/>
              </a:spcAft>
              <a:buSzPts val="1656"/>
              <a:buChar char="◼"/>
            </a:pPr>
            <a:r>
              <a:rPr lang="en-US"/>
              <a:t>The Approach</a:t>
            </a:r>
            <a:endParaRPr/>
          </a:p>
          <a:p>
            <a:pPr indent="-306000" lvl="1" marL="630000" rtl="0" algn="l">
              <a:lnSpc>
                <a:spcPct val="100000"/>
              </a:lnSpc>
              <a:spcBef>
                <a:spcPts val="920"/>
              </a:spcBef>
              <a:spcAft>
                <a:spcPts val="0"/>
              </a:spcAft>
              <a:buSzPts val="1472"/>
              <a:buChar char="◼"/>
            </a:pPr>
            <a:r>
              <a:rPr lang="en-US"/>
              <a:t>URLs for initial analysis: </a:t>
            </a:r>
            <a:r>
              <a:rPr lang="en-US" u="sng">
                <a:solidFill>
                  <a:schemeClr val="hlink"/>
                </a:solidFill>
                <a:hlinkClick r:id="rId3"/>
              </a:rPr>
              <a:t>https://www.bls.gov/help/hlpforma.htm</a:t>
            </a:r>
            <a:endParaRPr/>
          </a:p>
          <a:p>
            <a:pPr indent="-306000" lvl="1" marL="630000" rtl="0" algn="l">
              <a:lnSpc>
                <a:spcPct val="100000"/>
              </a:lnSpc>
              <a:spcBef>
                <a:spcPts val="920"/>
              </a:spcBef>
              <a:spcAft>
                <a:spcPts val="0"/>
              </a:spcAft>
              <a:buSzPts val="1472"/>
              <a:buChar char="◼"/>
            </a:pPr>
            <a:r>
              <a:rPr lang="en-US"/>
              <a:t>API access: https://www.bls.gov/developers/api_python.htm</a:t>
            </a:r>
            <a:endParaRPr/>
          </a:p>
          <a:p>
            <a:pPr indent="-306000" lvl="1" marL="630000" rtl="0" algn="l">
              <a:lnSpc>
                <a:spcPct val="100000"/>
              </a:lnSpc>
              <a:spcBef>
                <a:spcPts val="920"/>
              </a:spcBef>
              <a:spcAft>
                <a:spcPts val="0"/>
              </a:spcAft>
              <a:buSzPts val="1472"/>
              <a:buChar char="◼"/>
            </a:pPr>
            <a:r>
              <a:rPr lang="en-US"/>
              <a:t>Breaking down code, data merges &amp; manipulation, data visualization</a:t>
            </a:r>
            <a:endParaRPr/>
          </a:p>
          <a:p>
            <a:pPr indent="-306000" lvl="1" marL="630000" rtl="0" algn="l">
              <a:lnSpc>
                <a:spcPct val="100000"/>
              </a:lnSpc>
              <a:spcBef>
                <a:spcPts val="920"/>
              </a:spcBef>
              <a:spcAft>
                <a:spcPts val="0"/>
              </a:spcAft>
              <a:buSzPts val="1472"/>
              <a:buChar char="◼"/>
            </a:pPr>
            <a:r>
              <a:rPr lang="en-US"/>
              <a:t>Pivot: Computer science roles for multiple NAICS + Job data for AI-related roles</a:t>
            </a:r>
            <a:endParaRPr/>
          </a:p>
          <a:p>
            <a:pPr indent="-306000" lvl="1" marL="630000" rtl="0" algn="l">
              <a:lnSpc>
                <a:spcPct val="100000"/>
              </a:lnSpc>
              <a:spcBef>
                <a:spcPts val="920"/>
              </a:spcBef>
              <a:spcAft>
                <a:spcPts val="0"/>
              </a:spcAft>
              <a:buSzPts val="1472"/>
              <a:buChar char="◼"/>
            </a:pPr>
            <a:r>
              <a:rPr lang="en-US"/>
              <a:t>Sourcing supplementary information (reports and outside support)</a:t>
            </a:r>
            <a:endParaRPr/>
          </a:p>
        </p:txBody>
      </p:sp>
      <p:pic>
        <p:nvPicPr>
          <p:cNvPr descr="A screenshot of a computer&#10;&#10;Description automatically generated" id="148" name="Google Shape;148;p6"/>
          <p:cNvPicPr preferRelativeResize="0"/>
          <p:nvPr>
            <p:ph idx="2" type="body"/>
          </p:nvPr>
        </p:nvPicPr>
        <p:blipFill rotWithShape="1">
          <a:blip r:embed="rId4">
            <a:alphaModFix/>
          </a:blip>
          <a:srcRect b="0" l="0" r="0" t="0"/>
          <a:stretch/>
        </p:blipFill>
        <p:spPr>
          <a:xfrm>
            <a:off x="6771093" y="2227263"/>
            <a:ext cx="4256864" cy="3633787"/>
          </a:xfrm>
          <a:prstGeom prst="rect">
            <a:avLst/>
          </a:prstGeom>
          <a:noFill/>
          <a:ln>
            <a:noFill/>
          </a:ln>
        </p:spPr>
      </p:pic>
      <p:sp>
        <p:nvSpPr>
          <p:cNvPr id="149" name="Google Shape;149;p6"/>
          <p:cNvSpPr txBox="1"/>
          <p:nvPr/>
        </p:nvSpPr>
        <p:spPr>
          <a:xfrm>
            <a:off x="6888789" y="5861050"/>
            <a:ext cx="40214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Calibri"/>
                <a:ea typeface="Calibri"/>
                <a:cs typeface="Calibri"/>
                <a:sym typeface="Calibri"/>
              </a:rPr>
              <a:t>Source: </a:t>
            </a:r>
            <a:r>
              <a:rPr b="0" i="0" lang="en-US" sz="1800" u="sng" cap="none" strike="noStrike">
                <a:solidFill>
                  <a:srgbClr val="7F7F7F"/>
                </a:solidFill>
                <a:latin typeface="Calibri"/>
                <a:ea typeface="Calibri"/>
                <a:cs typeface="Calibri"/>
                <a:sym typeface="Calibri"/>
                <a:hlinkClick r:id="rId5">
                  <a:extLst>
                    <a:ext uri="{A12FA001-AC4F-418D-AE19-62706E023703}">
                      <ahyp:hlinkClr val="tx"/>
                    </a:ext>
                  </a:extLst>
                </a:hlinkClick>
              </a:rPr>
              <a:t>Bureau of Labor Statistics </a:t>
            </a:r>
            <a:r>
              <a:rPr b="0" i="0" lang="en-US" sz="1800" u="none" cap="none" strike="noStrike">
                <a:solidFill>
                  <a:srgbClr val="7F7F7F"/>
                </a:solidFill>
                <a:latin typeface="Calibri"/>
                <a:ea typeface="Calibri"/>
                <a:cs typeface="Calibri"/>
                <a:sym typeface="Calibri"/>
              </a:rPr>
              <a:t>(2023)</a:t>
            </a:r>
            <a:endParaRPr b="0" i="0" sz="1400" u="none" cap="none" strike="noStrike">
              <a:solidFill>
                <a:srgbClr val="7F7F7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Code Snippet Overview</a:t>
            </a:r>
            <a:endParaRPr/>
          </a:p>
        </p:txBody>
      </p:sp>
      <p:sp>
        <p:nvSpPr>
          <p:cNvPr id="155" name="Google Shape;155;p35"/>
          <p:cNvSpPr txBox="1"/>
          <p:nvPr>
            <p:ph idx="1" type="body"/>
          </p:nvPr>
        </p:nvSpPr>
        <p:spPr>
          <a:xfrm>
            <a:off x="447842" y="2018453"/>
            <a:ext cx="10886907" cy="3791797"/>
          </a:xfrm>
          <a:prstGeom prst="rect">
            <a:avLst/>
          </a:prstGeom>
          <a:noFill/>
          <a:ln>
            <a:noFill/>
          </a:ln>
        </p:spPr>
        <p:txBody>
          <a:bodyPr anchorCtr="0" anchor="ctr" bIns="45700" lIns="91425" spcFirstLastPara="1" rIns="91425" wrap="square" tIns="45700">
            <a:normAutofit/>
          </a:bodyPr>
          <a:lstStyle/>
          <a:p>
            <a:pPr indent="-306000" lvl="1" marL="630000" rtl="0" algn="l">
              <a:lnSpc>
                <a:spcPct val="100000"/>
              </a:lnSpc>
              <a:spcBef>
                <a:spcPts val="920"/>
              </a:spcBef>
              <a:spcAft>
                <a:spcPts val="0"/>
              </a:spcAft>
              <a:buSzPts val="1472"/>
              <a:buChar char="◼"/>
            </a:pPr>
            <a:r>
              <a:rPr lang="en-US"/>
              <a:t>Imports the required libraries, including Prophet, and matplotlib for plotting.</a:t>
            </a:r>
            <a:endParaRPr/>
          </a:p>
          <a:p>
            <a:pPr indent="-306000" lvl="1" marL="630000" rtl="0" algn="l">
              <a:lnSpc>
                <a:spcPct val="100000"/>
              </a:lnSpc>
              <a:spcBef>
                <a:spcPts val="920"/>
              </a:spcBef>
              <a:spcAft>
                <a:spcPts val="0"/>
              </a:spcAft>
              <a:buSzPts val="1472"/>
              <a:buChar char="◼"/>
            </a:pPr>
            <a:r>
              <a:rPr lang="en-US"/>
              <a:t>Renames columns in the DataFrame to match Prophet's expected format.</a:t>
            </a:r>
            <a:endParaRPr/>
          </a:p>
          <a:p>
            <a:pPr indent="-306000" lvl="1" marL="630000" rtl="0" algn="l">
              <a:lnSpc>
                <a:spcPct val="100000"/>
              </a:lnSpc>
              <a:spcBef>
                <a:spcPts val="920"/>
              </a:spcBef>
              <a:spcAft>
                <a:spcPts val="0"/>
              </a:spcAft>
              <a:buSzPts val="1472"/>
              <a:buChar char="◼"/>
            </a:pPr>
            <a:r>
              <a:rPr lang="en-US"/>
              <a:t>Prepares the data for modeling.</a:t>
            </a:r>
            <a:endParaRPr/>
          </a:p>
          <a:p>
            <a:pPr indent="-306000" lvl="1" marL="630000" rtl="0" algn="l">
              <a:lnSpc>
                <a:spcPct val="100000"/>
              </a:lnSpc>
              <a:spcBef>
                <a:spcPts val="920"/>
              </a:spcBef>
              <a:spcAft>
                <a:spcPts val="0"/>
              </a:spcAft>
              <a:buSzPts val="1472"/>
              <a:buChar char="◼"/>
            </a:pPr>
            <a:r>
              <a:rPr lang="en-US"/>
              <a:t>Creates a Prophet model and adds seasonality.</a:t>
            </a:r>
            <a:endParaRPr/>
          </a:p>
          <a:p>
            <a:pPr indent="-306000" lvl="1" marL="630000" rtl="0" algn="l">
              <a:lnSpc>
                <a:spcPct val="100000"/>
              </a:lnSpc>
              <a:spcBef>
                <a:spcPts val="920"/>
              </a:spcBef>
              <a:spcAft>
                <a:spcPts val="0"/>
              </a:spcAft>
              <a:buSzPts val="1472"/>
              <a:buChar char="◼"/>
            </a:pPr>
            <a:r>
              <a:rPr lang="en-US"/>
              <a:t>Fits the model to the data.</a:t>
            </a:r>
            <a:endParaRPr/>
          </a:p>
          <a:p>
            <a:pPr indent="-306000" lvl="1" marL="630000" rtl="0" algn="l">
              <a:lnSpc>
                <a:spcPct val="100000"/>
              </a:lnSpc>
              <a:spcBef>
                <a:spcPts val="920"/>
              </a:spcBef>
              <a:spcAft>
                <a:spcPts val="0"/>
              </a:spcAft>
              <a:buSzPts val="1472"/>
              <a:buChar char="◼"/>
            </a:pPr>
            <a:r>
              <a:rPr lang="en-US"/>
              <a:t>Generates a future Dataframe for forecasting.</a:t>
            </a:r>
            <a:endParaRPr/>
          </a:p>
          <a:p>
            <a:pPr indent="-306000" lvl="1" marL="630000" rtl="0" algn="l">
              <a:lnSpc>
                <a:spcPct val="100000"/>
              </a:lnSpc>
              <a:spcBef>
                <a:spcPts val="920"/>
              </a:spcBef>
              <a:spcAft>
                <a:spcPts val="0"/>
              </a:spcAft>
              <a:buSzPts val="1472"/>
              <a:buChar char="◼"/>
            </a:pPr>
            <a:r>
              <a:rPr lang="en-US"/>
              <a:t>Makes a forecast using the trained model.</a:t>
            </a:r>
            <a:endParaRPr/>
          </a:p>
          <a:p>
            <a:pPr indent="-306000" lvl="1" marL="630000" rtl="0" algn="l">
              <a:lnSpc>
                <a:spcPct val="100000"/>
              </a:lnSpc>
              <a:spcBef>
                <a:spcPts val="920"/>
              </a:spcBef>
              <a:spcAft>
                <a:spcPts val="0"/>
              </a:spcAft>
              <a:buSzPts val="1472"/>
              <a:buChar char="◼"/>
            </a:pPr>
            <a:r>
              <a:rPr lang="en-US"/>
              <a:t>Visualizes the forecast and its components using matplotlib.</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txBox="1"/>
          <p:nvPr>
            <p:ph idx="4294967295" type="title"/>
          </p:nvPr>
        </p:nvSpPr>
        <p:spPr>
          <a:xfrm>
            <a:off x="475371" y="2216"/>
            <a:ext cx="11029950" cy="98742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solidFill>
                  <a:schemeClr val="dk1"/>
                </a:solidFill>
              </a:rPr>
              <a:t>Code Snippet screenshots</a:t>
            </a:r>
            <a:endParaRPr>
              <a:solidFill>
                <a:schemeClr val="dk1"/>
              </a:solidFill>
            </a:endParaRPr>
          </a:p>
        </p:txBody>
      </p:sp>
      <p:pic>
        <p:nvPicPr>
          <p:cNvPr id="161" name="Google Shape;161;p36"/>
          <p:cNvPicPr preferRelativeResize="0"/>
          <p:nvPr/>
        </p:nvPicPr>
        <p:blipFill rotWithShape="1">
          <a:blip r:embed="rId3">
            <a:alphaModFix/>
          </a:blip>
          <a:srcRect b="0" l="0" r="0" t="0"/>
          <a:stretch/>
        </p:blipFill>
        <p:spPr>
          <a:xfrm>
            <a:off x="5620239" y="1334814"/>
            <a:ext cx="6254969" cy="4793528"/>
          </a:xfrm>
          <a:prstGeom prst="rect">
            <a:avLst/>
          </a:prstGeom>
          <a:noFill/>
          <a:ln>
            <a:noFill/>
          </a:ln>
        </p:spPr>
      </p:pic>
      <p:pic>
        <p:nvPicPr>
          <p:cNvPr id="162" name="Google Shape;162;p36"/>
          <p:cNvPicPr preferRelativeResize="0"/>
          <p:nvPr/>
        </p:nvPicPr>
        <p:blipFill rotWithShape="1">
          <a:blip r:embed="rId4">
            <a:alphaModFix/>
          </a:blip>
          <a:srcRect b="0" l="0" r="0" t="0"/>
          <a:stretch/>
        </p:blipFill>
        <p:spPr>
          <a:xfrm>
            <a:off x="475371" y="1334814"/>
            <a:ext cx="4275305" cy="49008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69" name="Google Shape;169;p3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0" name="Google Shape;170;p3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37"/>
          <p:cNvSpPr/>
          <p:nvPr/>
        </p:nvSpPr>
        <p:spPr>
          <a:xfrm>
            <a:off x="446534" y="3085765"/>
            <a:ext cx="11262866" cy="3304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37"/>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light bulb&#10;&#10;Description automatically generated" id="173" name="Google Shape;173;p37"/>
          <p:cNvPicPr preferRelativeResize="0"/>
          <p:nvPr>
            <p:ph idx="1" type="body"/>
          </p:nvPr>
        </p:nvPicPr>
        <p:blipFill rotWithShape="1">
          <a:blip r:embed="rId3">
            <a:alphaModFix/>
          </a:blip>
          <a:srcRect b="1" l="21401" r="4298" t="0"/>
          <a:stretch/>
        </p:blipFill>
        <p:spPr>
          <a:xfrm>
            <a:off x="446534" y="723899"/>
            <a:ext cx="7498616" cy="5676901"/>
          </a:xfrm>
          <a:prstGeom prst="rect">
            <a:avLst/>
          </a:prstGeom>
          <a:noFill/>
          <a:ln>
            <a:noFill/>
          </a:ln>
        </p:spPr>
      </p:pic>
      <p:sp>
        <p:nvSpPr>
          <p:cNvPr id="174" name="Google Shape;174;p37"/>
          <p:cNvSpPr/>
          <p:nvPr/>
        </p:nvSpPr>
        <p:spPr>
          <a:xfrm>
            <a:off x="8042147" y="723899"/>
            <a:ext cx="3703320" cy="566666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5" name="Google Shape;175;p37"/>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WHAT WE LEARNED</a:t>
            </a:r>
            <a:endParaRPr/>
          </a:p>
        </p:txBody>
      </p:sp>
      <p:grpSp>
        <p:nvGrpSpPr>
          <p:cNvPr id="176" name="Google Shape;176;p37"/>
          <p:cNvGrpSpPr/>
          <p:nvPr/>
        </p:nvGrpSpPr>
        <p:grpSpPr>
          <a:xfrm>
            <a:off x="446534" y="453643"/>
            <a:ext cx="11298933" cy="98554"/>
            <a:chOff x="446534" y="453643"/>
            <a:chExt cx="11298933" cy="98554"/>
          </a:xfrm>
        </p:grpSpPr>
        <p:sp>
          <p:nvSpPr>
            <p:cNvPr id="177" name="Google Shape;177;p37"/>
            <p:cNvSpPr/>
            <p:nvPr/>
          </p:nvSpPr>
          <p:spPr>
            <a:xfrm>
              <a:off x="446534" y="457200"/>
              <a:ext cx="3703320" cy="9499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8" name="Google Shape;178;p37"/>
            <p:cNvSpPr/>
            <p:nvPr/>
          </p:nvSpPr>
          <p:spPr>
            <a:xfrm>
              <a:off x="8042147" y="453643"/>
              <a:ext cx="3703320" cy="98554"/>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9" name="Google Shape;179;p37"/>
            <p:cNvSpPr/>
            <p:nvPr/>
          </p:nvSpPr>
          <p:spPr>
            <a:xfrm>
              <a:off x="4241830" y="457200"/>
              <a:ext cx="3703320" cy="9144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2024-01-02T16:48:16Z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